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  <p:sldMasterId id="2147483680" r:id="rId2"/>
  </p:sldMasterIdLst>
  <p:notesMasterIdLst>
    <p:notesMasterId r:id="rId33"/>
  </p:notesMasterIdLst>
  <p:sldIdLst>
    <p:sldId id="257" r:id="rId3"/>
    <p:sldId id="306" r:id="rId4"/>
    <p:sldId id="307" r:id="rId5"/>
    <p:sldId id="332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14" r:id="rId31"/>
    <p:sldId id="300" r:id="rId32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dy S. Wagas" initials="JSW" lastIdx="0" clrIdx="0">
    <p:extLst>
      <p:ext uri="{19B8F6BF-5375-455C-9EA6-DF929625EA0E}">
        <p15:presenceInfo xmlns:p15="http://schemas.microsoft.com/office/powerpoint/2012/main" userId="Jandy S. Wag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04396067-445D-4ADA-AD3B-E95469A89B23}" type="datetimeFigureOut">
              <a:rPr lang="en-PH" smtClean="0"/>
              <a:t>27/05/2019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DCBF8CA-2C5C-49BA-9C1E-ADE2FD1CF77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2323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1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268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10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624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11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4286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12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7795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13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5990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14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942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15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9607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16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9627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17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2003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18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8776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19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289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2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2740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20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6614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21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0139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22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502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23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4442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24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5859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25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3672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26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8712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27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6173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28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916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3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00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4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027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5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161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6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285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7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108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8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690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525" y="771525"/>
            <a:ext cx="6859588" cy="3857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3656" indent="-183656" defTabSz="979494">
              <a:buFont typeface="Arial" panose="020B0604020202020204" pitchFamily="34" charset="0"/>
              <a:buChar char="•"/>
              <a:defRPr/>
            </a:pPr>
            <a:r>
              <a:rPr lang="fil-PH" baseline="0" dirty="0"/>
              <a:t>An understanding of the development PROCESS of the K to 12 curriculum is important for decision-making of actors on the ground.</a:t>
            </a:r>
            <a:endParaRPr lang="fil-PH" dirty="0"/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dirty="0"/>
              <a:t>The best curricula is CONTEXTUALIZED by those implementing</a:t>
            </a:r>
            <a:r>
              <a:rPr lang="fil-PH" baseline="0" dirty="0"/>
              <a:t> it.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r>
              <a:rPr lang="fil-PH" baseline="0" dirty="0"/>
              <a:t>Presented today is the curriculum which will be implemented in schools </a:t>
            </a:r>
          </a:p>
          <a:p>
            <a:pPr marL="183656" indent="-183656">
              <a:buFont typeface="Arial" panose="020B0604020202020204" pitchFamily="34" charset="0"/>
              <a:buChar char="•"/>
            </a:pPr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4791E-93BB-45CE-944C-B698B2CF099E}" type="slidenum">
              <a:rPr lang="fil-PH" smtClean="0">
                <a:solidFill>
                  <a:prstClr val="black"/>
                </a:solidFill>
              </a:rPr>
              <a:pPr/>
              <a:t>9</a:t>
            </a:fld>
            <a:endParaRPr lang="fil-P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 dirty="0">
                <a:solidFill>
                  <a:prstClr val="black"/>
                </a:solidFill>
              </a:rPr>
              <a:t>As of 02/17/14 Special </a:t>
            </a:r>
            <a:r>
              <a:rPr lang="en-PH" dirty="0" err="1">
                <a:solidFill>
                  <a:prstClr val="black"/>
                </a:solidFill>
              </a:rPr>
              <a:t>ManCom</a:t>
            </a:r>
            <a:r>
              <a:rPr lang="en-PH" dirty="0">
                <a:solidFill>
                  <a:prstClr val="black"/>
                </a:solidFill>
              </a:rPr>
              <a:t> Meeting on SHS Preparations. For DEPED USE ONLY</a:t>
            </a:r>
            <a:endParaRPr lang="fil-PH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17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11830051" cy="6858000"/>
            <a:chOff x="0" y="0"/>
            <a:chExt cx="5589" cy="4320"/>
          </a:xfrm>
        </p:grpSpPr>
        <p:sp>
          <p:nvSpPr>
            <p:cNvPr id="50179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PH">
                <a:solidFill>
                  <a:srgbClr val="402000"/>
                </a:solidFill>
              </a:endParaRPr>
            </a:p>
          </p:txBody>
        </p:sp>
        <p:pic>
          <p:nvPicPr>
            <p:cNvPr id="50180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5018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82700" y="1925638"/>
            <a:ext cx="103632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197100" y="3738563"/>
            <a:ext cx="85344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1282700" y="6100763"/>
            <a:ext cx="2540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10AD68EF-DA35-4322-BE04-4401960D3F01}" type="datetime1">
              <a:rPr lang="en-PH" smtClean="0"/>
              <a:pPr/>
              <a:t>27/05/2019</a:t>
            </a:fld>
            <a:endParaRPr lang="en-PH"/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4533900" y="6100763"/>
            <a:ext cx="38608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r>
              <a:rPr lang="en-PH"/>
              <a:t>Division of Cebu Province Senior High School Implementation Plan 2016</a:t>
            </a:r>
          </a:p>
        </p:txBody>
      </p:sp>
      <p:sp>
        <p:nvSpPr>
          <p:cNvPr id="5018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105900" y="6100763"/>
            <a:ext cx="2540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DEDDC063-FFD6-44C6-907F-F8DCBA2598EE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4420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AABD99-70DD-4D21-B0A9-E511CB2C7999}" type="datetime1">
              <a:rPr lang="en-PH" smtClean="0">
                <a:solidFill>
                  <a:srgbClr val="A08366"/>
                </a:solidFill>
              </a:rPr>
              <a:pPr/>
              <a:t>27/05/2019</a:t>
            </a:fld>
            <a:endParaRPr lang="en-PH">
              <a:solidFill>
                <a:srgbClr val="A08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PH">
                <a:solidFill>
                  <a:srgbClr val="A08366"/>
                </a:solidFill>
              </a:rPr>
              <a:t>Division of Cebu Province Senior High School Implementation Plan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DC063-FFD6-44C6-907F-F8DCBA2598EE}" type="slidenum">
              <a:rPr lang="en-PH" smtClean="0">
                <a:solidFill>
                  <a:srgbClr val="A08366"/>
                </a:solidFill>
              </a:rPr>
              <a:pPr/>
              <a:t>‹#›</a:t>
            </a:fld>
            <a:endParaRPr lang="en-PH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59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93200" y="4572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20800" y="4572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8FF48F-57AD-412B-AEB8-89B5EFEF73D6}" type="datetime1">
              <a:rPr lang="en-PH" smtClean="0">
                <a:solidFill>
                  <a:srgbClr val="A08366"/>
                </a:solidFill>
              </a:rPr>
              <a:pPr/>
              <a:t>27/05/2019</a:t>
            </a:fld>
            <a:endParaRPr lang="en-PH">
              <a:solidFill>
                <a:srgbClr val="A08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PH">
                <a:solidFill>
                  <a:srgbClr val="A08366"/>
                </a:solidFill>
              </a:rPr>
              <a:t>Division of Cebu Province Senior High School Implementation Plan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DC063-FFD6-44C6-907F-F8DCBA2598EE}" type="slidenum">
              <a:rPr lang="en-PH" smtClean="0">
                <a:solidFill>
                  <a:srgbClr val="A08366"/>
                </a:solidFill>
              </a:rPr>
              <a:pPr/>
              <a:t>‹#›</a:t>
            </a:fld>
            <a:endParaRPr lang="en-PH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45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E3A36-660F-4EEC-AA4D-52DB3471A03E}" type="datetimeFigureOut">
              <a:rPr lang="en-US"/>
              <a:pPr>
                <a:defRPr/>
              </a:pPr>
              <a:t>5/27/2019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B00A8-C00D-451D-B8AC-149D10B19C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430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278A-E1EC-4A60-AD01-3A8D35B8C7F9}" type="datetimeFigureOut">
              <a:rPr lang="en-US"/>
              <a:pPr>
                <a:defRPr/>
              </a:pPr>
              <a:t>5/27/2019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97ED9-8674-4A19-93B9-E466E43F2E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83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96ADB-F58C-4EB7-A336-AFCE32561640}" type="datetimeFigureOut">
              <a:rPr lang="en-US"/>
              <a:pPr>
                <a:defRPr/>
              </a:pPr>
              <a:t>5/27/2019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01B47-B2B0-451D-8E52-156802FE84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8325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2386-B67F-4740-98B3-295ACC30C293}" type="datetimeFigureOut">
              <a:rPr lang="en-US"/>
              <a:pPr>
                <a:defRPr/>
              </a:pPr>
              <a:t>5/27/2019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654CF-A667-4232-AD11-3F956E4026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79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D9F83-8256-4204-B99C-1A41B8BA7754}" type="datetimeFigureOut">
              <a:rPr lang="en-US"/>
              <a:pPr>
                <a:defRPr/>
              </a:pPr>
              <a:t>5/27/2019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F385B-6235-4A8A-A3F3-6FAA15A524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172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25ACD-F703-4DB0-83DA-5ED320CB2065}" type="datetimeFigureOut">
              <a:rPr lang="en-US"/>
              <a:pPr>
                <a:defRPr/>
              </a:pPr>
              <a:t>5/27/2019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B638E-7782-41C3-820D-D0185AF592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25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3EED0-EB26-4FCA-8FE7-1FEA53DED8FD}" type="datetimeFigureOut">
              <a:rPr lang="en-US"/>
              <a:pPr>
                <a:defRPr/>
              </a:pPr>
              <a:t>5/27/2019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CA465-486D-443F-9D49-4E634DBED0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82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F946E-7B43-4BDB-B4A4-06A54D9C188E}" type="datetimeFigureOut">
              <a:rPr lang="en-US"/>
              <a:pPr>
                <a:defRPr/>
              </a:pPr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433" y="6421439"/>
            <a:ext cx="1016000" cy="365125"/>
          </a:xfrm>
        </p:spPr>
        <p:txBody>
          <a:bodyPr/>
          <a:lstStyle>
            <a:lvl1pPr>
              <a:defRPr/>
            </a:lvl1pPr>
          </a:lstStyle>
          <a:p>
            <a:fld id="{8523E5F1-B504-4573-8970-DDF0A89A3D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16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41F306-8184-4E5C-92E1-17A7DB62C5D1}" type="datetime1">
              <a:rPr lang="en-PH" smtClean="0">
                <a:solidFill>
                  <a:srgbClr val="A08366"/>
                </a:solidFill>
              </a:rPr>
              <a:pPr/>
              <a:t>27/05/2019</a:t>
            </a:fld>
            <a:endParaRPr lang="en-PH">
              <a:solidFill>
                <a:srgbClr val="A08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PH">
                <a:solidFill>
                  <a:srgbClr val="A08366"/>
                </a:solidFill>
              </a:rPr>
              <a:t>Division of Cebu Province Senior High School Implementation Plan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DC063-FFD6-44C6-907F-F8DCBA2598EE}" type="slidenum">
              <a:rPr lang="en-PH" smtClean="0">
                <a:solidFill>
                  <a:srgbClr val="A08366"/>
                </a:solidFill>
              </a:rPr>
              <a:pPr/>
              <a:t>‹#›</a:t>
            </a:fld>
            <a:endParaRPr lang="en-PH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22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E6B90-D29B-443B-A74A-35A180243071}" type="datetimeFigureOut">
              <a:rPr lang="en-US"/>
              <a:pPr>
                <a:defRPr/>
              </a:pPr>
              <a:t>5/27/2019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48B54-1DD9-42E3-9F41-F2D2E0BBD7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90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4430A-BA38-4120-86EE-CE6A1FB1EEA8}" type="datetimeFigureOut">
              <a:rPr lang="en-US"/>
              <a:pPr>
                <a:defRPr/>
              </a:pPr>
              <a:t>5/27/2019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E6E94-9E5C-4B2E-A6DE-55748D13E3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84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45B24-99E8-4C32-9CAD-7D9FD8BABB62}" type="datetimeFigureOut">
              <a:rPr lang="en-US"/>
              <a:pPr>
                <a:defRPr/>
              </a:pPr>
              <a:t>5/27/2019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E0519-4FEB-428B-8E0F-8CEE693B7F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199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9AD52C-37E6-43AE-8F5F-2F7F92973BC8}" type="datetime1">
              <a:rPr lang="en-PH" smtClean="0">
                <a:solidFill>
                  <a:srgbClr val="A08366"/>
                </a:solidFill>
              </a:rPr>
              <a:pPr/>
              <a:t>27/05/2019</a:t>
            </a:fld>
            <a:endParaRPr lang="en-PH">
              <a:solidFill>
                <a:srgbClr val="A08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PH">
                <a:solidFill>
                  <a:srgbClr val="A08366"/>
                </a:solidFill>
              </a:rPr>
              <a:t>Division of Cebu Province Senior High School Implementation Plan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DC063-FFD6-44C6-907F-F8DCBA2598EE}" type="slidenum">
              <a:rPr lang="en-PH" smtClean="0">
                <a:solidFill>
                  <a:srgbClr val="A08366"/>
                </a:solidFill>
              </a:rPr>
              <a:pPr/>
              <a:t>‹#›</a:t>
            </a:fld>
            <a:endParaRPr lang="en-PH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67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0800" y="18288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4000" y="18288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691B2D-E54B-4039-8A10-13E7DF55E5CD}" type="datetime1">
              <a:rPr lang="en-PH" smtClean="0">
                <a:solidFill>
                  <a:srgbClr val="A08366"/>
                </a:solidFill>
              </a:rPr>
              <a:pPr/>
              <a:t>27/05/2019</a:t>
            </a:fld>
            <a:endParaRPr lang="en-PH">
              <a:solidFill>
                <a:srgbClr val="A08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PH">
                <a:solidFill>
                  <a:srgbClr val="A08366"/>
                </a:solidFill>
              </a:rPr>
              <a:t>Division of Cebu Province Senior High School Implementation Plan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DC063-FFD6-44C6-907F-F8DCBA2598EE}" type="slidenum">
              <a:rPr lang="en-PH" smtClean="0">
                <a:solidFill>
                  <a:srgbClr val="A08366"/>
                </a:solidFill>
              </a:rPr>
              <a:pPr/>
              <a:t>‹#›</a:t>
            </a:fld>
            <a:endParaRPr lang="en-PH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1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18AB9A-F629-473E-9064-F36BC979DFBE}" type="datetime1">
              <a:rPr lang="en-PH" smtClean="0">
                <a:solidFill>
                  <a:srgbClr val="A08366"/>
                </a:solidFill>
              </a:rPr>
              <a:pPr/>
              <a:t>27/05/2019</a:t>
            </a:fld>
            <a:endParaRPr lang="en-PH">
              <a:solidFill>
                <a:srgbClr val="A083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PH">
                <a:solidFill>
                  <a:srgbClr val="A08366"/>
                </a:solidFill>
              </a:rPr>
              <a:t>Division of Cebu Province Senior High School Implementation Plan 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DC063-FFD6-44C6-907F-F8DCBA2598EE}" type="slidenum">
              <a:rPr lang="en-PH" smtClean="0">
                <a:solidFill>
                  <a:srgbClr val="A08366"/>
                </a:solidFill>
              </a:rPr>
              <a:pPr/>
              <a:t>‹#›</a:t>
            </a:fld>
            <a:endParaRPr lang="en-PH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74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5A5388-4047-4000-8154-04A0CA94C234}" type="datetime1">
              <a:rPr lang="en-PH" smtClean="0">
                <a:solidFill>
                  <a:srgbClr val="A08366"/>
                </a:solidFill>
              </a:rPr>
              <a:pPr/>
              <a:t>27/05/2019</a:t>
            </a:fld>
            <a:endParaRPr lang="en-PH">
              <a:solidFill>
                <a:srgbClr val="A083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PH">
                <a:solidFill>
                  <a:srgbClr val="A08366"/>
                </a:solidFill>
              </a:rPr>
              <a:t>Division of Cebu Province Senior High School Implementation Plan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DC063-FFD6-44C6-907F-F8DCBA2598EE}" type="slidenum">
              <a:rPr lang="en-PH" smtClean="0">
                <a:solidFill>
                  <a:srgbClr val="A08366"/>
                </a:solidFill>
              </a:rPr>
              <a:pPr/>
              <a:t>‹#›</a:t>
            </a:fld>
            <a:endParaRPr lang="en-PH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75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325218-25F0-4A30-AD7F-79532FCDA004}" type="datetime1">
              <a:rPr lang="en-PH" smtClean="0">
                <a:solidFill>
                  <a:srgbClr val="A08366"/>
                </a:solidFill>
              </a:rPr>
              <a:pPr/>
              <a:t>27/05/2019</a:t>
            </a:fld>
            <a:endParaRPr lang="en-PH">
              <a:solidFill>
                <a:srgbClr val="A083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PH">
                <a:solidFill>
                  <a:srgbClr val="A08366"/>
                </a:solidFill>
              </a:rPr>
              <a:t>Division of Cebu Province Senior High School Implementation Plan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DC063-FFD6-44C6-907F-F8DCBA2598EE}" type="slidenum">
              <a:rPr lang="en-PH" smtClean="0">
                <a:solidFill>
                  <a:srgbClr val="A08366"/>
                </a:solidFill>
              </a:rPr>
              <a:pPr/>
              <a:t>‹#›</a:t>
            </a:fld>
            <a:endParaRPr lang="en-PH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4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593C42-69D5-4F8F-A966-1FAC53D6AC43}" type="datetime1">
              <a:rPr lang="en-PH" smtClean="0">
                <a:solidFill>
                  <a:srgbClr val="A08366"/>
                </a:solidFill>
              </a:rPr>
              <a:pPr/>
              <a:t>27/05/2019</a:t>
            </a:fld>
            <a:endParaRPr lang="en-PH">
              <a:solidFill>
                <a:srgbClr val="A08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PH">
                <a:solidFill>
                  <a:srgbClr val="A08366"/>
                </a:solidFill>
              </a:rPr>
              <a:t>Division of Cebu Province Senior High School Implementation Plan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DC063-FFD6-44C6-907F-F8DCBA2598EE}" type="slidenum">
              <a:rPr lang="en-PH" smtClean="0">
                <a:solidFill>
                  <a:srgbClr val="A08366"/>
                </a:solidFill>
              </a:rPr>
              <a:pPr/>
              <a:t>‹#›</a:t>
            </a:fld>
            <a:endParaRPr lang="en-PH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3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34EA1A-FD19-40B4-89A5-93DADFDD915E}" type="datetime1">
              <a:rPr lang="en-PH" smtClean="0">
                <a:solidFill>
                  <a:srgbClr val="A08366"/>
                </a:solidFill>
              </a:rPr>
              <a:pPr/>
              <a:t>27/05/2019</a:t>
            </a:fld>
            <a:endParaRPr lang="en-PH">
              <a:solidFill>
                <a:srgbClr val="A08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PH">
                <a:solidFill>
                  <a:srgbClr val="A08366"/>
                </a:solidFill>
              </a:rPr>
              <a:t>Division of Cebu Province Senior High School Implementation Plan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DC063-FFD6-44C6-907F-F8DCBA2598EE}" type="slidenum">
              <a:rPr lang="en-PH" smtClean="0">
                <a:solidFill>
                  <a:srgbClr val="A08366"/>
                </a:solidFill>
              </a:rPr>
              <a:pPr/>
              <a:t>‹#›</a:t>
            </a:fld>
            <a:endParaRPr lang="en-PH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92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11830051" cy="6858000"/>
            <a:chOff x="0" y="0"/>
            <a:chExt cx="5589" cy="4320"/>
          </a:xfrm>
        </p:grpSpPr>
        <p:sp>
          <p:nvSpPr>
            <p:cNvPr id="49155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PH">
                <a:solidFill>
                  <a:srgbClr val="402000"/>
                </a:solidFill>
              </a:endParaRPr>
            </a:p>
          </p:txBody>
        </p:sp>
        <p:pic>
          <p:nvPicPr>
            <p:cNvPr id="49156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49157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PH">
                <a:solidFill>
                  <a:srgbClr val="402000"/>
                </a:solidFill>
              </a:endParaRPr>
            </a:p>
          </p:txBody>
        </p:sp>
      </p:grpSp>
      <p:sp>
        <p:nvSpPr>
          <p:cNvPr id="4915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4572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18288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20800" y="60960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i="0">
                <a:solidFill>
                  <a:schemeClr val="bg2"/>
                </a:solidFill>
                <a:effectLst/>
                <a:latin typeface="+mn-lt"/>
              </a:defRPr>
            </a:lvl1pPr>
          </a:lstStyle>
          <a:p>
            <a:pPr defTabSz="914400"/>
            <a:fld id="{60DC38AE-EB36-4C26-BFEA-F241FD9953D5}" type="datetime1">
              <a:rPr lang="en-PH" smtClean="0">
                <a:solidFill>
                  <a:srgbClr val="A08366"/>
                </a:solidFill>
              </a:rPr>
              <a:pPr defTabSz="914400"/>
              <a:t>27/05/2019</a:t>
            </a:fld>
            <a:endParaRPr lang="en-PH">
              <a:solidFill>
                <a:srgbClr val="A08366"/>
              </a:solidFill>
            </a:endParaRP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0960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i="0">
                <a:solidFill>
                  <a:schemeClr val="bg2"/>
                </a:solidFill>
                <a:effectLst/>
                <a:latin typeface="+mn-lt"/>
              </a:defRPr>
            </a:lvl1pPr>
          </a:lstStyle>
          <a:p>
            <a:pPr defTabSz="914400"/>
            <a:r>
              <a:rPr lang="en-PH">
                <a:solidFill>
                  <a:srgbClr val="A08366"/>
                </a:solidFill>
              </a:rPr>
              <a:t>Division of Cebu Province Senior High School Implementation Plan 2016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0960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i="0">
                <a:solidFill>
                  <a:schemeClr val="bg2"/>
                </a:solidFill>
                <a:effectLst/>
                <a:latin typeface="+mn-lt"/>
              </a:defRPr>
            </a:lvl1pPr>
          </a:lstStyle>
          <a:p>
            <a:pPr defTabSz="914400"/>
            <a:fld id="{DEDDC063-FFD6-44C6-907F-F8DCBA2598EE}" type="slidenum">
              <a:rPr lang="en-PH" smtClean="0">
                <a:solidFill>
                  <a:srgbClr val="A08366"/>
                </a:solidFill>
              </a:rPr>
              <a:pPr defTabSz="914400"/>
              <a:t>‹#›</a:t>
            </a:fld>
            <a:endParaRPr lang="en-PH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17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995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9956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421439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D9D549-FB97-4525-B51D-C9AC3AC4E510}" type="datetimeFigureOut">
              <a:rPr lang="en-US"/>
              <a:pPr>
                <a:defRPr/>
              </a:pPr>
              <a:t>5/27/2019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165600" y="6421439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421439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fld id="{BE508AB6-DE84-425A-8EE2-26F0C344E4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2366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0" y="4049616"/>
            <a:ext cx="9877934" cy="169679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 defTabSz="914400">
              <a:spcBef>
                <a:spcPct val="0"/>
              </a:spcBef>
              <a:defRPr/>
            </a:pPr>
            <a:r>
              <a:rPr lang="fil-PH" sz="4000" b="1" dirty="0">
                <a:solidFill>
                  <a:srgbClr val="006600"/>
                </a:solidFill>
                <a:latin typeface="Arial Rounded MT Bold" pitchFamily="34" charset="0"/>
                <a:ea typeface="+mj-ea"/>
                <a:cs typeface="+mj-cs"/>
              </a:rPr>
              <a:t>LEARNING RESOURCE MANAGEMENT AND DEVELOPMENT SYSTEM (LRMDS)</a:t>
            </a:r>
          </a:p>
        </p:txBody>
      </p:sp>
      <p:pic>
        <p:nvPicPr>
          <p:cNvPr id="6" name="Picture 5" descr="C:\Users\Jandy S. Wagas\Desktop\August 6-10-18 Tour\FB_IMG_153386069275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957" y="225778"/>
            <a:ext cx="4289778" cy="38238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254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 bwMode="auto">
          <a:xfrm>
            <a:off x="1232346" y="319021"/>
            <a:ext cx="7511603" cy="633479"/>
          </a:xfrm>
          <a:prstGeom prst="flowChartPunchedTap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LEARNER’S RESOURCES SITUATION REPORT </a:t>
            </a:r>
            <a:r>
              <a:rPr lang="en-PH" sz="1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as of May 20, 2019 (Unvalidated Data)</a:t>
            </a:r>
            <a:endParaRPr kumimoji="0" lang="en-PH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stino Std" panose="020608030304050202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AFA827F-FE3D-4406-83FB-C8709DCEEC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21252"/>
              </p:ext>
            </p:extLst>
          </p:nvPr>
        </p:nvGraphicFramePr>
        <p:xfrm>
          <a:off x="1232346" y="952501"/>
          <a:ext cx="10502453" cy="5586481"/>
        </p:xfrm>
        <a:graphic>
          <a:graphicData uri="http://schemas.openxmlformats.org/drawingml/2006/table">
            <a:tbl>
              <a:tblPr/>
              <a:tblGrid>
                <a:gridCol w="947058">
                  <a:extLst>
                    <a:ext uri="{9D8B030D-6E8A-4147-A177-3AD203B41FA5}">
                      <a16:colId xmlns:a16="http://schemas.microsoft.com/office/drawing/2014/main" val="1184421021"/>
                    </a:ext>
                  </a:extLst>
                </a:gridCol>
                <a:gridCol w="197893">
                  <a:extLst>
                    <a:ext uri="{9D8B030D-6E8A-4147-A177-3AD203B41FA5}">
                      <a16:colId xmlns:a16="http://schemas.microsoft.com/office/drawing/2014/main" val="3984053262"/>
                    </a:ext>
                  </a:extLst>
                </a:gridCol>
                <a:gridCol w="3505529">
                  <a:extLst>
                    <a:ext uri="{9D8B030D-6E8A-4147-A177-3AD203B41FA5}">
                      <a16:colId xmlns:a16="http://schemas.microsoft.com/office/drawing/2014/main" val="1120598063"/>
                    </a:ext>
                  </a:extLst>
                </a:gridCol>
                <a:gridCol w="890518">
                  <a:extLst>
                    <a:ext uri="{9D8B030D-6E8A-4147-A177-3AD203B41FA5}">
                      <a16:colId xmlns:a16="http://schemas.microsoft.com/office/drawing/2014/main" val="1364983298"/>
                    </a:ext>
                  </a:extLst>
                </a:gridCol>
                <a:gridCol w="890518">
                  <a:extLst>
                    <a:ext uri="{9D8B030D-6E8A-4147-A177-3AD203B41FA5}">
                      <a16:colId xmlns:a16="http://schemas.microsoft.com/office/drawing/2014/main" val="2891156640"/>
                    </a:ext>
                  </a:extLst>
                </a:gridCol>
                <a:gridCol w="975329">
                  <a:extLst>
                    <a:ext uri="{9D8B030D-6E8A-4147-A177-3AD203B41FA5}">
                      <a16:colId xmlns:a16="http://schemas.microsoft.com/office/drawing/2014/main" val="1951428071"/>
                    </a:ext>
                  </a:extLst>
                </a:gridCol>
                <a:gridCol w="1159086">
                  <a:extLst>
                    <a:ext uri="{9D8B030D-6E8A-4147-A177-3AD203B41FA5}">
                      <a16:colId xmlns:a16="http://schemas.microsoft.com/office/drawing/2014/main" val="1539327464"/>
                    </a:ext>
                  </a:extLst>
                </a:gridCol>
                <a:gridCol w="975329">
                  <a:extLst>
                    <a:ext uri="{9D8B030D-6E8A-4147-A177-3AD203B41FA5}">
                      <a16:colId xmlns:a16="http://schemas.microsoft.com/office/drawing/2014/main" val="2331561527"/>
                    </a:ext>
                  </a:extLst>
                </a:gridCol>
                <a:gridCol w="961193">
                  <a:extLst>
                    <a:ext uri="{9D8B030D-6E8A-4147-A177-3AD203B41FA5}">
                      <a16:colId xmlns:a16="http://schemas.microsoft.com/office/drawing/2014/main" val="10164342"/>
                    </a:ext>
                  </a:extLst>
                </a:gridCol>
              </a:tblGrid>
              <a:tr h="203819"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0857024"/>
                  </a:ext>
                </a:extLst>
              </a:tr>
              <a:tr h="33721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Subject and Grade Level                                                                                                       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Title                                                                                      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PH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Quantity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Actual Enrollment SY 2018-2019 (Quick Count Data)          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PH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LRs Situation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844397"/>
                  </a:ext>
                </a:extLst>
              </a:tr>
              <a:tr h="934507">
                <a:tc gridSpan="2"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Actual Quantity of LRs </a:t>
                      </a:r>
                      <a:endParaRPr lang="en-PH" sz="1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Losses and Damages  </a:t>
                      </a:r>
                      <a:endParaRPr lang="en-PH"/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Usable   </a:t>
                      </a:r>
                      <a:endParaRPr lang="en-PH" dirty="0"/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Learner's Resources Shortage/ Deficiency </a:t>
                      </a:r>
                      <a:endParaRPr lang="en-PH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Learner's Resources Excess   </a:t>
                      </a:r>
                      <a:endParaRPr lang="en-PH" dirty="0"/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6721607"/>
                  </a:ext>
                </a:extLst>
              </a:tr>
              <a:tr h="44150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English 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Joy in Learning English 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52, 412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51, 700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3543732"/>
                  </a:ext>
                </a:extLst>
              </a:tr>
              <a:tr h="44150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 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 Beyond Borders 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52, 412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51, 079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4776466"/>
                  </a:ext>
                </a:extLst>
              </a:tr>
              <a:tr h="44150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21st Century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MATHletes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31941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31391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52, 412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21, 021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3412534"/>
                  </a:ext>
                </a:extLst>
              </a:tr>
              <a:tr h="44150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Filipino 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Alab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Filipino 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52, 412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51, 641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495694"/>
                  </a:ext>
                </a:extLst>
              </a:tr>
              <a:tr h="44150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 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Araling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Panlipunan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52, 412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50, 665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4305967"/>
                  </a:ext>
                </a:extLst>
              </a:tr>
              <a:tr h="51020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EsP 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Ugaling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Pilipino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Makabagong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Panahon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29087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28368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52, 412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24, 044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3652917"/>
                  </a:ext>
                </a:extLst>
              </a:tr>
              <a:tr h="44150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 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Music and Arts for Fun 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52, 412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51, 337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937900"/>
                  </a:ext>
                </a:extLst>
              </a:tr>
              <a:tr h="51020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 &amp; Health 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 &amp; Health for Fun 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52, 412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51, 322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270122"/>
                  </a:ext>
                </a:extLst>
              </a:tr>
              <a:tr h="44150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TLE 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Life Skills Through TLE 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52, 412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51, 905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091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75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 bwMode="auto">
          <a:xfrm>
            <a:off x="1232346" y="319021"/>
            <a:ext cx="7511603" cy="633479"/>
          </a:xfrm>
          <a:prstGeom prst="flowChartPunchedTap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LEARNER’S RESOURCES SITUATION REPORT </a:t>
            </a:r>
            <a:r>
              <a:rPr lang="en-PH" sz="1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as of May 20, 2019 (Unvalidated Data)</a:t>
            </a:r>
            <a:endParaRPr kumimoji="0" lang="en-PH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stino Std" panose="020608030304050202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F5C98C3-3190-4B83-928D-73EB79DAF8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29854"/>
              </p:ext>
            </p:extLst>
          </p:nvPr>
        </p:nvGraphicFramePr>
        <p:xfrm>
          <a:off x="1232346" y="952499"/>
          <a:ext cx="10511979" cy="5586484"/>
        </p:xfrm>
        <a:graphic>
          <a:graphicData uri="http://schemas.openxmlformats.org/drawingml/2006/table">
            <a:tbl>
              <a:tblPr/>
              <a:tblGrid>
                <a:gridCol w="940970">
                  <a:extLst>
                    <a:ext uri="{9D8B030D-6E8A-4147-A177-3AD203B41FA5}">
                      <a16:colId xmlns:a16="http://schemas.microsoft.com/office/drawing/2014/main" val="2138356147"/>
                    </a:ext>
                  </a:extLst>
                </a:gridCol>
                <a:gridCol w="806546">
                  <a:extLst>
                    <a:ext uri="{9D8B030D-6E8A-4147-A177-3AD203B41FA5}">
                      <a16:colId xmlns:a16="http://schemas.microsoft.com/office/drawing/2014/main" val="509044746"/>
                    </a:ext>
                  </a:extLst>
                </a:gridCol>
                <a:gridCol w="3145528">
                  <a:extLst>
                    <a:ext uri="{9D8B030D-6E8A-4147-A177-3AD203B41FA5}">
                      <a16:colId xmlns:a16="http://schemas.microsoft.com/office/drawing/2014/main" val="958772275"/>
                    </a:ext>
                  </a:extLst>
                </a:gridCol>
                <a:gridCol w="940970">
                  <a:extLst>
                    <a:ext uri="{9D8B030D-6E8A-4147-A177-3AD203B41FA5}">
                      <a16:colId xmlns:a16="http://schemas.microsoft.com/office/drawing/2014/main" val="1376257836"/>
                    </a:ext>
                  </a:extLst>
                </a:gridCol>
                <a:gridCol w="860316">
                  <a:extLst>
                    <a:ext uri="{9D8B030D-6E8A-4147-A177-3AD203B41FA5}">
                      <a16:colId xmlns:a16="http://schemas.microsoft.com/office/drawing/2014/main" val="2274693768"/>
                    </a:ext>
                  </a:extLst>
                </a:gridCol>
                <a:gridCol w="927527">
                  <a:extLst>
                    <a:ext uri="{9D8B030D-6E8A-4147-A177-3AD203B41FA5}">
                      <a16:colId xmlns:a16="http://schemas.microsoft.com/office/drawing/2014/main" val="4274834344"/>
                    </a:ext>
                  </a:extLst>
                </a:gridCol>
                <a:gridCol w="1008182">
                  <a:extLst>
                    <a:ext uri="{9D8B030D-6E8A-4147-A177-3AD203B41FA5}">
                      <a16:colId xmlns:a16="http://schemas.microsoft.com/office/drawing/2014/main" val="3353420063"/>
                    </a:ext>
                  </a:extLst>
                </a:gridCol>
                <a:gridCol w="940970">
                  <a:extLst>
                    <a:ext uri="{9D8B030D-6E8A-4147-A177-3AD203B41FA5}">
                      <a16:colId xmlns:a16="http://schemas.microsoft.com/office/drawing/2014/main" val="634781951"/>
                    </a:ext>
                  </a:extLst>
                </a:gridCol>
                <a:gridCol w="940970">
                  <a:extLst>
                    <a:ext uri="{9D8B030D-6E8A-4147-A177-3AD203B41FA5}">
                      <a16:colId xmlns:a16="http://schemas.microsoft.com/office/drawing/2014/main" val="3624972001"/>
                    </a:ext>
                  </a:extLst>
                </a:gridCol>
              </a:tblGrid>
              <a:tr h="185942"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707126"/>
                  </a:ext>
                </a:extLst>
              </a:tr>
              <a:tr h="37392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Subject and Grade Level                                                                                                       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Title                                                                                      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P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Quantity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Actual Enrollment SY 2018-2019 (Quick Count Data)        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PH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LRs Situation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281644"/>
                  </a:ext>
                </a:extLst>
              </a:tr>
              <a:tr h="918851">
                <a:tc gridSpan="2"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Actual Quantity of LRs</a:t>
                      </a:r>
                      <a:endParaRPr lang="en-PH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Losses and Damages     </a:t>
                      </a:r>
                      <a:endParaRPr lang="en-PH"/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Usable    </a:t>
                      </a:r>
                      <a:endParaRPr lang="en-PH" dirty="0"/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Learner's Resources Shortage/ Deficiency </a:t>
                      </a:r>
                      <a:endParaRPr lang="en-PH" sz="1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Learner's Resources Excess   </a:t>
                      </a:r>
                      <a:endParaRPr lang="en-PH" dirty="0"/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134207"/>
                  </a:ext>
                </a:extLst>
              </a:tr>
              <a:tr h="3977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English 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English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11177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62, 193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51, 282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681480"/>
                  </a:ext>
                </a:extLst>
              </a:tr>
              <a:tr h="3977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 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23157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21869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62, 193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40, 324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357167"/>
                  </a:ext>
                </a:extLst>
              </a:tr>
              <a:tr h="3977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9784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62, 193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52, 409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2131460"/>
                  </a:ext>
                </a:extLst>
              </a:tr>
              <a:tr h="3977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Filipino 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Panitikang Filipino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14885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13641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62, 193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48, 552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323752"/>
                  </a:ext>
                </a:extLst>
              </a:tr>
              <a:tr h="3977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Filipino 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Panitikan Rehiyonal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62, 193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61, 461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314432"/>
                  </a:ext>
                </a:extLst>
              </a:tr>
              <a:tr h="5279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Araling Panlipunan 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Asya: Pagkakaisa sa Gitna ng Pagkakaiba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62, 193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51, 771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673399"/>
                  </a:ext>
                </a:extLst>
              </a:tr>
              <a:tr h="3977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EsP 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Edukasyon sa Pagpapakatao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10284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62, 193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51, 909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1700063"/>
                  </a:ext>
                </a:extLst>
              </a:tr>
              <a:tr h="3977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Music and Arts 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Music &amp; Arts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21269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20372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62, 193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41, 821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462900"/>
                  </a:ext>
                </a:extLst>
              </a:tr>
              <a:tr h="3977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PEH 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 and Health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18078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17383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62, 193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44, 810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638046"/>
                  </a:ext>
                </a:extLst>
              </a:tr>
              <a:tr h="3977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TLE 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62, 193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62, 115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006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25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 bwMode="auto">
          <a:xfrm>
            <a:off x="1232346" y="319021"/>
            <a:ext cx="7511603" cy="633479"/>
          </a:xfrm>
          <a:prstGeom prst="flowChartPunchedTap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LEARNER’S RESOURCES SITUATION REPORT </a:t>
            </a:r>
            <a:r>
              <a:rPr lang="en-PH" sz="1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as of May 20, 2019 (Unvalidated Data)</a:t>
            </a:r>
            <a:endParaRPr kumimoji="0" lang="en-PH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stino Std" panose="020608030304050202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E529810-476E-4831-9C78-3FD56B7A07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06081"/>
              </p:ext>
            </p:extLst>
          </p:nvPr>
        </p:nvGraphicFramePr>
        <p:xfrm>
          <a:off x="1232346" y="952501"/>
          <a:ext cx="10483403" cy="5505448"/>
        </p:xfrm>
        <a:graphic>
          <a:graphicData uri="http://schemas.openxmlformats.org/drawingml/2006/table">
            <a:tbl>
              <a:tblPr/>
              <a:tblGrid>
                <a:gridCol w="2096681">
                  <a:extLst>
                    <a:ext uri="{9D8B030D-6E8A-4147-A177-3AD203B41FA5}">
                      <a16:colId xmlns:a16="http://schemas.microsoft.com/office/drawing/2014/main" val="2640473362"/>
                    </a:ext>
                  </a:extLst>
                </a:gridCol>
                <a:gridCol w="2420909">
                  <a:extLst>
                    <a:ext uri="{9D8B030D-6E8A-4147-A177-3AD203B41FA5}">
                      <a16:colId xmlns:a16="http://schemas.microsoft.com/office/drawing/2014/main" val="1586255332"/>
                    </a:ext>
                  </a:extLst>
                </a:gridCol>
                <a:gridCol w="994302">
                  <a:extLst>
                    <a:ext uri="{9D8B030D-6E8A-4147-A177-3AD203B41FA5}">
                      <a16:colId xmlns:a16="http://schemas.microsoft.com/office/drawing/2014/main" val="527423333"/>
                    </a:ext>
                  </a:extLst>
                </a:gridCol>
                <a:gridCol w="734919">
                  <a:extLst>
                    <a:ext uri="{9D8B030D-6E8A-4147-A177-3AD203B41FA5}">
                      <a16:colId xmlns:a16="http://schemas.microsoft.com/office/drawing/2014/main" val="1975220069"/>
                    </a:ext>
                  </a:extLst>
                </a:gridCol>
                <a:gridCol w="1138404">
                  <a:extLst>
                    <a:ext uri="{9D8B030D-6E8A-4147-A177-3AD203B41FA5}">
                      <a16:colId xmlns:a16="http://schemas.microsoft.com/office/drawing/2014/main" val="2656300982"/>
                    </a:ext>
                  </a:extLst>
                </a:gridCol>
                <a:gridCol w="1181634">
                  <a:extLst>
                    <a:ext uri="{9D8B030D-6E8A-4147-A177-3AD203B41FA5}">
                      <a16:colId xmlns:a16="http://schemas.microsoft.com/office/drawing/2014/main" val="3579974221"/>
                    </a:ext>
                  </a:extLst>
                </a:gridCol>
                <a:gridCol w="1152814">
                  <a:extLst>
                    <a:ext uri="{9D8B030D-6E8A-4147-A177-3AD203B41FA5}">
                      <a16:colId xmlns:a16="http://schemas.microsoft.com/office/drawing/2014/main" val="287202690"/>
                    </a:ext>
                  </a:extLst>
                </a:gridCol>
                <a:gridCol w="763740">
                  <a:extLst>
                    <a:ext uri="{9D8B030D-6E8A-4147-A177-3AD203B41FA5}">
                      <a16:colId xmlns:a16="http://schemas.microsoft.com/office/drawing/2014/main" val="2823548045"/>
                    </a:ext>
                  </a:extLst>
                </a:gridCol>
              </a:tblGrid>
              <a:tr h="4190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Subject and Grade Level                                                                                                       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Title                                                                                        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PH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Quantity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Actual Enrollment SY 2018-2019 (Quick Count Data)       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PH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LRs Situation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732222"/>
                  </a:ext>
                </a:extLst>
              </a:tr>
              <a:tr h="90795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Actual Quantity of LRs</a:t>
                      </a:r>
                      <a:endParaRPr lang="en-PH" sz="1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Losses and Damages     </a:t>
                      </a:r>
                      <a:endParaRPr lang="en-PH"/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Usable    </a:t>
                      </a:r>
                      <a:endParaRPr lang="en-PH" dirty="0"/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Learner's Resources Shortage/ Deficiency </a:t>
                      </a:r>
                      <a:endParaRPr lang="en-PH" sz="1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Learner's Resources Excess   </a:t>
                      </a:r>
                      <a:endParaRPr lang="en-PH" dirty="0"/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407486"/>
                  </a:ext>
                </a:extLst>
              </a:tr>
              <a:tr h="449063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English 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English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50, 184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48, 453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133498"/>
                  </a:ext>
                </a:extLst>
              </a:tr>
              <a:tr h="449063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 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16134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50, 184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34, 050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890084"/>
                  </a:ext>
                </a:extLst>
              </a:tr>
              <a:tr h="449063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Mathematics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50, 184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32, 784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3483770"/>
                  </a:ext>
                </a:extLst>
              </a:tr>
              <a:tr h="449063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Filipino 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Panitikang Filipino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13939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12767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50, 184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37, 417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826521"/>
                  </a:ext>
                </a:extLst>
              </a:tr>
              <a:tr h="449063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Araling Panlipunan 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Araling Panlipunan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9638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8741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50, 184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41, 443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854299"/>
                  </a:ext>
                </a:extLst>
              </a:tr>
              <a:tr h="517500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EsP 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Edukasyon sa Pagpapakatao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15796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50, 184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35, 579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880177"/>
                  </a:ext>
                </a:extLst>
              </a:tr>
              <a:tr h="449063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 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Music &amp; Arts of Asia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50, 184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35, 209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82453"/>
                  </a:ext>
                </a:extLst>
              </a:tr>
              <a:tr h="517500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P.E. &amp; Health 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Physical Education and Health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16338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50, 184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35, 071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453823"/>
                  </a:ext>
                </a:extLst>
              </a:tr>
              <a:tr h="449063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TLE 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50, 184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50, 172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384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23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 bwMode="auto">
          <a:xfrm>
            <a:off x="1232346" y="319021"/>
            <a:ext cx="7511603" cy="633479"/>
          </a:xfrm>
          <a:prstGeom prst="flowChartPunchedTap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LEARNER’S RESOURCES SITUATION REPORT </a:t>
            </a:r>
            <a:r>
              <a:rPr lang="en-PH" sz="1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as of May 20, 2019 (Unvalidated Data)</a:t>
            </a:r>
            <a:endParaRPr kumimoji="0" lang="en-PH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stino Std" panose="020608030304050202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C2BCF3D-BCB9-4C86-9A31-2DE003D03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018291"/>
              </p:ext>
            </p:extLst>
          </p:nvPr>
        </p:nvGraphicFramePr>
        <p:xfrm>
          <a:off x="1232345" y="952499"/>
          <a:ext cx="10531027" cy="5586481"/>
        </p:xfrm>
        <a:graphic>
          <a:graphicData uri="http://schemas.openxmlformats.org/drawingml/2006/table">
            <a:tbl>
              <a:tblPr/>
              <a:tblGrid>
                <a:gridCol w="1419758">
                  <a:extLst>
                    <a:ext uri="{9D8B030D-6E8A-4147-A177-3AD203B41FA5}">
                      <a16:colId xmlns:a16="http://schemas.microsoft.com/office/drawing/2014/main" val="996464569"/>
                    </a:ext>
                  </a:extLst>
                </a:gridCol>
                <a:gridCol w="3776835">
                  <a:extLst>
                    <a:ext uri="{9D8B030D-6E8A-4147-A177-3AD203B41FA5}">
                      <a16:colId xmlns:a16="http://schemas.microsoft.com/office/drawing/2014/main" val="4159333448"/>
                    </a:ext>
                  </a:extLst>
                </a:gridCol>
                <a:gridCol w="895964">
                  <a:extLst>
                    <a:ext uri="{9D8B030D-6E8A-4147-A177-3AD203B41FA5}">
                      <a16:colId xmlns:a16="http://schemas.microsoft.com/office/drawing/2014/main" val="1932068117"/>
                    </a:ext>
                  </a:extLst>
                </a:gridCol>
                <a:gridCol w="716772">
                  <a:extLst>
                    <a:ext uri="{9D8B030D-6E8A-4147-A177-3AD203B41FA5}">
                      <a16:colId xmlns:a16="http://schemas.microsoft.com/office/drawing/2014/main" val="1140737719"/>
                    </a:ext>
                  </a:extLst>
                </a:gridCol>
                <a:gridCol w="692751">
                  <a:extLst>
                    <a:ext uri="{9D8B030D-6E8A-4147-A177-3AD203B41FA5}">
                      <a16:colId xmlns:a16="http://schemas.microsoft.com/office/drawing/2014/main" val="156660661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26011869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390706543"/>
                    </a:ext>
                  </a:extLst>
                </a:gridCol>
                <a:gridCol w="819147">
                  <a:extLst>
                    <a:ext uri="{9D8B030D-6E8A-4147-A177-3AD203B41FA5}">
                      <a16:colId xmlns:a16="http://schemas.microsoft.com/office/drawing/2014/main" val="3131704443"/>
                    </a:ext>
                  </a:extLst>
                </a:gridCol>
              </a:tblGrid>
              <a:tr h="4861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Subject and Grade Level                                                                                                       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Title                                                                                        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PH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Quantity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Actual Enrollment SY 2018-2019 (Quick Count Data)        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P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LRs Situation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89494"/>
                  </a:ext>
                </a:extLst>
              </a:tr>
              <a:tr h="1013579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Actual Quantity of LRs</a:t>
                      </a:r>
                      <a:endParaRPr lang="en-PH" sz="1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Losses and Damages     </a:t>
                      </a:r>
                      <a:endParaRPr lang="en-PH"/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Usable    </a:t>
                      </a:r>
                      <a:endParaRPr lang="en-PH" dirty="0"/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Learner's Resources Shortage/ Deficiency </a:t>
                      </a:r>
                      <a:endParaRPr lang="en-PH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Learner's Resources Excess   </a:t>
                      </a:r>
                      <a:endParaRPr lang="en-PH" dirty="0"/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881859"/>
                  </a:ext>
                </a:extLst>
              </a:tr>
              <a:tr h="443343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English 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 Journey Through Anglo-American Literature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16204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15044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44, 511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29, 467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796452"/>
                  </a:ext>
                </a:extLst>
              </a:tr>
              <a:tr h="443343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 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 Learner's Module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19860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44, 511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24, 651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6196371"/>
                  </a:ext>
                </a:extLst>
              </a:tr>
              <a:tr h="443343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Mathematics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20947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44, 511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24, 566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96202"/>
                  </a:ext>
                </a:extLst>
              </a:tr>
              <a:tr h="443343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Filipino 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Panitikang Asyano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19440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18363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44, 511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26, 148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209543"/>
                  </a:ext>
                </a:extLst>
              </a:tr>
              <a:tr h="470246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Araling Panlipunan 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Kasaysayan ng Daigdig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13382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12262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44, 511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32, 249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710097"/>
                  </a:ext>
                </a:extLst>
              </a:tr>
              <a:tr h="486247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EsP 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Edukasyon sa Pagpapakatao - Modyul ng Mag-aaral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20566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44, 511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23, 945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459268"/>
                  </a:ext>
                </a:extLst>
              </a:tr>
              <a:tr h="443343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 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Music and Arts Learner's Materials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20712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44, 511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23, 799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507613"/>
                  </a:ext>
                </a:extLst>
              </a:tr>
              <a:tr h="470246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P.E. &amp; Health 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Physical Education and Health Learner's Materials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15688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14584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44, 511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29, 927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954737"/>
                  </a:ext>
                </a:extLst>
              </a:tr>
              <a:tr h="443343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TLE 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44, 511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44, 260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598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75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 bwMode="auto">
          <a:xfrm>
            <a:off x="1232346" y="319021"/>
            <a:ext cx="7511603" cy="633479"/>
          </a:xfrm>
          <a:prstGeom prst="flowChartPunchedTap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LEARNER’S RESOURCES SITUATION REPORT </a:t>
            </a:r>
            <a:r>
              <a:rPr lang="en-PH" sz="1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as of May 20, 2019 (Unvalidated Data)</a:t>
            </a:r>
            <a:endParaRPr kumimoji="0" lang="en-PH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stino Std" panose="020608030304050202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1A68A98-2247-4FFB-A299-8A7614231F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553832"/>
              </p:ext>
            </p:extLst>
          </p:nvPr>
        </p:nvGraphicFramePr>
        <p:xfrm>
          <a:off x="1232346" y="995425"/>
          <a:ext cx="10521504" cy="5543555"/>
        </p:xfrm>
        <a:graphic>
          <a:graphicData uri="http://schemas.openxmlformats.org/drawingml/2006/table">
            <a:tbl>
              <a:tblPr/>
              <a:tblGrid>
                <a:gridCol w="1892310">
                  <a:extLst>
                    <a:ext uri="{9D8B030D-6E8A-4147-A177-3AD203B41FA5}">
                      <a16:colId xmlns:a16="http://schemas.microsoft.com/office/drawing/2014/main" val="2034706643"/>
                    </a:ext>
                  </a:extLst>
                </a:gridCol>
                <a:gridCol w="3563526">
                  <a:extLst>
                    <a:ext uri="{9D8B030D-6E8A-4147-A177-3AD203B41FA5}">
                      <a16:colId xmlns:a16="http://schemas.microsoft.com/office/drawing/2014/main" val="2134529913"/>
                    </a:ext>
                  </a:extLst>
                </a:gridCol>
                <a:gridCol w="806345">
                  <a:extLst>
                    <a:ext uri="{9D8B030D-6E8A-4147-A177-3AD203B41FA5}">
                      <a16:colId xmlns:a16="http://schemas.microsoft.com/office/drawing/2014/main" val="3137321484"/>
                    </a:ext>
                  </a:extLst>
                </a:gridCol>
                <a:gridCol w="650278">
                  <a:extLst>
                    <a:ext uri="{9D8B030D-6E8A-4147-A177-3AD203B41FA5}">
                      <a16:colId xmlns:a16="http://schemas.microsoft.com/office/drawing/2014/main" val="4280074640"/>
                    </a:ext>
                  </a:extLst>
                </a:gridCol>
                <a:gridCol w="897384">
                  <a:extLst>
                    <a:ext uri="{9D8B030D-6E8A-4147-A177-3AD203B41FA5}">
                      <a16:colId xmlns:a16="http://schemas.microsoft.com/office/drawing/2014/main" val="2640248690"/>
                    </a:ext>
                  </a:extLst>
                </a:gridCol>
                <a:gridCol w="1105474">
                  <a:extLst>
                    <a:ext uri="{9D8B030D-6E8A-4147-A177-3AD203B41FA5}">
                      <a16:colId xmlns:a16="http://schemas.microsoft.com/office/drawing/2014/main" val="1865025183"/>
                    </a:ext>
                  </a:extLst>
                </a:gridCol>
                <a:gridCol w="962412">
                  <a:extLst>
                    <a:ext uri="{9D8B030D-6E8A-4147-A177-3AD203B41FA5}">
                      <a16:colId xmlns:a16="http://schemas.microsoft.com/office/drawing/2014/main" val="4294578540"/>
                    </a:ext>
                  </a:extLst>
                </a:gridCol>
                <a:gridCol w="643775">
                  <a:extLst>
                    <a:ext uri="{9D8B030D-6E8A-4147-A177-3AD203B41FA5}">
                      <a16:colId xmlns:a16="http://schemas.microsoft.com/office/drawing/2014/main" val="3327275826"/>
                    </a:ext>
                  </a:extLst>
                </a:gridCol>
              </a:tblGrid>
              <a:tr h="4597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Subject and Grade Level                                                                                                       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Title                                                                                        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PH" sz="1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Quantity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Actual Enrollment SY 2018-2018 9 (Quick Count Data)        </a:t>
                      </a:r>
                    </a:p>
                  </a:txBody>
                  <a:tcPr marL="5963" marR="5963" marT="59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PH" sz="1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LRs Situation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395700"/>
                  </a:ext>
                </a:extLst>
              </a:tr>
              <a:tr h="899328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Actual Quantity of LRs</a:t>
                      </a:r>
                      <a:endParaRPr lang="en-PH" sz="17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63" marR="5963" marT="59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PH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Losses and Damages     </a:t>
                      </a:r>
                      <a:endParaRPr lang="en-PH"/>
                    </a:p>
                  </a:txBody>
                  <a:tcPr marL="5963" marR="5963" marT="59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PH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Usable    </a:t>
                      </a:r>
                      <a:endParaRPr lang="en-PH" dirty="0"/>
                    </a:p>
                  </a:txBody>
                  <a:tcPr marL="5963" marR="5963" marT="59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Learner's Resources Shortage/ Deficiency </a:t>
                      </a:r>
                      <a:endParaRPr lang="en-PH" sz="1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63" marR="5963" marT="59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PH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Learner's Resources Excess   </a:t>
                      </a:r>
                      <a:endParaRPr lang="en-PH" dirty="0"/>
                    </a:p>
                  </a:txBody>
                  <a:tcPr marL="5963" marR="5963" marT="59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770419"/>
                  </a:ext>
                </a:extLst>
              </a:tr>
              <a:tr h="492165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English 10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Celebrating Diversity through World Literature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12002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953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11049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41, 233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30, 184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3534"/>
                  </a:ext>
                </a:extLst>
              </a:tr>
              <a:tr h="492165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 10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 Learner's Materials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12716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952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11764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41, 233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29, 469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2665281"/>
                  </a:ext>
                </a:extLst>
              </a:tr>
              <a:tr h="492165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10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Mathematics Learner's Materials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12998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914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12084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41, 233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29, 149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96181"/>
                  </a:ext>
                </a:extLst>
              </a:tr>
              <a:tr h="492165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Filipino 10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Filipino  -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Kagamitan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ng Mag-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aaral</a:t>
                      </a:r>
                      <a:endParaRPr lang="en-PH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11528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892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10636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41, 233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30, 597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838972"/>
                  </a:ext>
                </a:extLst>
              </a:tr>
              <a:tr h="523692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Araling Panlipunan 10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Ekonomiks</a:t>
                      </a:r>
                      <a:endParaRPr lang="en-PH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9464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775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8689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41, 233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32, 544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444257"/>
                  </a:ext>
                </a:extLst>
              </a:tr>
              <a:tr h="459021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EsP 10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Edukasyon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Pagpapakatao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Kagamitan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ng Mag-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aaral</a:t>
                      </a:r>
                      <a:endParaRPr lang="en-PH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12247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841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11406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41, 233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29, 827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326168"/>
                  </a:ext>
                </a:extLst>
              </a:tr>
              <a:tr h="465876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Music &amp; Arts 10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Horizons Music and Arts - Appreciation for Young Filipinos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12854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12354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41, 233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28, 879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470545"/>
                  </a:ext>
                </a:extLst>
              </a:tr>
              <a:tr h="492165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P.E. &amp; Health 10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Physical Education &amp; Health Learner's Materials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11148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583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10565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41, 233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30, 668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928069"/>
                  </a:ext>
                </a:extLst>
              </a:tr>
              <a:tr h="275111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TLE 10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41, 233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41, 183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3368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88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 bwMode="auto">
          <a:xfrm>
            <a:off x="1232346" y="319021"/>
            <a:ext cx="7511603" cy="633479"/>
          </a:xfrm>
          <a:prstGeom prst="flowChartPunchedTap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LEARNER’S RESOURCES SITUATION REPORT </a:t>
            </a:r>
            <a:r>
              <a:rPr lang="en-PH" sz="1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as of May 20, 2019 (Unvalidated Data)</a:t>
            </a:r>
            <a:endParaRPr kumimoji="0" lang="en-PH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stino Std" panose="020608030304050202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14B7A23-5554-446A-8FDF-90123C8356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634634"/>
              </p:ext>
            </p:extLst>
          </p:nvPr>
        </p:nvGraphicFramePr>
        <p:xfrm>
          <a:off x="1232346" y="952499"/>
          <a:ext cx="10521503" cy="5586476"/>
        </p:xfrm>
        <a:graphic>
          <a:graphicData uri="http://schemas.openxmlformats.org/drawingml/2006/table">
            <a:tbl>
              <a:tblPr/>
              <a:tblGrid>
                <a:gridCol w="997171">
                  <a:extLst>
                    <a:ext uri="{9D8B030D-6E8A-4147-A177-3AD203B41FA5}">
                      <a16:colId xmlns:a16="http://schemas.microsoft.com/office/drawing/2014/main" val="1869815750"/>
                    </a:ext>
                  </a:extLst>
                </a:gridCol>
                <a:gridCol w="3708398">
                  <a:extLst>
                    <a:ext uri="{9D8B030D-6E8A-4147-A177-3AD203B41FA5}">
                      <a16:colId xmlns:a16="http://schemas.microsoft.com/office/drawing/2014/main" val="2267284518"/>
                    </a:ext>
                  </a:extLst>
                </a:gridCol>
                <a:gridCol w="668374">
                  <a:extLst>
                    <a:ext uri="{9D8B030D-6E8A-4147-A177-3AD203B41FA5}">
                      <a16:colId xmlns:a16="http://schemas.microsoft.com/office/drawing/2014/main" val="2147103993"/>
                    </a:ext>
                  </a:extLst>
                </a:gridCol>
                <a:gridCol w="625253">
                  <a:extLst>
                    <a:ext uri="{9D8B030D-6E8A-4147-A177-3AD203B41FA5}">
                      <a16:colId xmlns:a16="http://schemas.microsoft.com/office/drawing/2014/main" val="43417384"/>
                    </a:ext>
                  </a:extLst>
                </a:gridCol>
                <a:gridCol w="625253">
                  <a:extLst>
                    <a:ext uri="{9D8B030D-6E8A-4147-A177-3AD203B41FA5}">
                      <a16:colId xmlns:a16="http://schemas.microsoft.com/office/drawing/2014/main" val="3862848823"/>
                    </a:ext>
                  </a:extLst>
                </a:gridCol>
                <a:gridCol w="862419">
                  <a:extLst>
                    <a:ext uri="{9D8B030D-6E8A-4147-A177-3AD203B41FA5}">
                      <a16:colId xmlns:a16="http://schemas.microsoft.com/office/drawing/2014/main" val="3384679459"/>
                    </a:ext>
                  </a:extLst>
                </a:gridCol>
                <a:gridCol w="862419">
                  <a:extLst>
                    <a:ext uri="{9D8B030D-6E8A-4147-A177-3AD203B41FA5}">
                      <a16:colId xmlns:a16="http://schemas.microsoft.com/office/drawing/2014/main" val="1513003454"/>
                    </a:ext>
                  </a:extLst>
                </a:gridCol>
                <a:gridCol w="862419">
                  <a:extLst>
                    <a:ext uri="{9D8B030D-6E8A-4147-A177-3AD203B41FA5}">
                      <a16:colId xmlns:a16="http://schemas.microsoft.com/office/drawing/2014/main" val="3843283978"/>
                    </a:ext>
                  </a:extLst>
                </a:gridCol>
                <a:gridCol w="786956">
                  <a:extLst>
                    <a:ext uri="{9D8B030D-6E8A-4147-A177-3AD203B41FA5}">
                      <a16:colId xmlns:a16="http://schemas.microsoft.com/office/drawing/2014/main" val="431178335"/>
                    </a:ext>
                  </a:extLst>
                </a:gridCol>
                <a:gridCol w="522841">
                  <a:extLst>
                    <a:ext uri="{9D8B030D-6E8A-4147-A177-3AD203B41FA5}">
                      <a16:colId xmlns:a16="http://schemas.microsoft.com/office/drawing/2014/main" val="4104354725"/>
                    </a:ext>
                  </a:extLst>
                </a:gridCol>
              </a:tblGrid>
              <a:tr h="3714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Subject and Grade Level                                                                                                        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Title                                                                                         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PH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Quantity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2018- 2019 Quick Count Data for Grade 11 &amp; 12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Actual Enrollment SY 2018-2019 (School Generated Data)          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Learner's Resources Shortage/ Deficiency (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Againts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Quick Count Data)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PH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LRs Situation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410887"/>
                  </a:ext>
                </a:extLst>
              </a:tr>
              <a:tr h="1137511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Actual Quantity of LRs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PH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Losses and Damages     </a:t>
                      </a:r>
                      <a:endParaRPr lang="en-PH"/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P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Usable    </a:t>
                      </a:r>
                      <a:endParaRPr lang="en-PH" dirty="0"/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Learner's Resources Shortage/Deficiency </a:t>
                      </a:r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P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Learner's Resources Excess   </a:t>
                      </a:r>
                      <a:endParaRPr lang="en-PH" dirty="0"/>
                    </a:p>
                  </a:txBody>
                  <a:tcPr marL="5266" marR="5266" marT="52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543308"/>
                  </a:ext>
                </a:extLst>
              </a:tr>
              <a:tr h="313653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21st Century Literature from the Philippines and the World SC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12564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12560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60178"/>
                  </a:ext>
                </a:extLst>
              </a:tr>
              <a:tr h="313653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21st Century Literature from the Philippines and the World TG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9119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9117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489896"/>
                  </a:ext>
                </a:extLst>
              </a:tr>
              <a:tr h="313653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Earth and Life Science SC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11954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11952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9705791"/>
                  </a:ext>
                </a:extLst>
              </a:tr>
              <a:tr h="313653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Earth and Life Science SC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9229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9229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2541"/>
                  </a:ext>
                </a:extLst>
              </a:tr>
              <a:tr h="313653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Physical Education and Health SC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12092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60, 080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11694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725045"/>
                  </a:ext>
                </a:extLst>
              </a:tr>
              <a:tr h="313653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Physical Education and Health TG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8996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60. 467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8985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4241907"/>
                  </a:ext>
                </a:extLst>
              </a:tr>
              <a:tr h="313653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General Mathematics SC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12112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12101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3152"/>
                  </a:ext>
                </a:extLst>
              </a:tr>
              <a:tr h="313653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General Mathematics TG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8577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8577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355706"/>
                  </a:ext>
                </a:extLst>
              </a:tr>
              <a:tr h="313653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Understanding Culture, Society and Politics SC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123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123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11745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60, 355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11622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025327"/>
                  </a:ext>
                </a:extLst>
              </a:tr>
              <a:tr h="313653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Understanding Culture, Society and Politics TG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8649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8648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7819924"/>
                  </a:ext>
                </a:extLst>
              </a:tr>
              <a:tr h="313653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Komunikasyon at Pananaliksik sa Wika at Kulturang Pilipino SC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10047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9858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14035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50, 620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4177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7008473"/>
                  </a:ext>
                </a:extLst>
              </a:tr>
              <a:tr h="313653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komunikasyon at Pananaliksik sa Wika at Kulturang Pilipino TG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8675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60, 258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8455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415081"/>
                  </a:ext>
                </a:extLst>
              </a:tr>
              <a:tr h="313653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Introduction to Philosophy of the Human Person SC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13256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13092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14684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47, 386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1592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886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98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 bwMode="auto">
          <a:xfrm>
            <a:off x="1232346" y="319021"/>
            <a:ext cx="7511603" cy="633479"/>
          </a:xfrm>
          <a:prstGeom prst="flowChartPunchedTap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LEARNER’S RESOURCES SITUATION REPORT </a:t>
            </a:r>
            <a:r>
              <a:rPr lang="en-PH" sz="1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as of May 20, 2019 (Unvalidated Data)</a:t>
            </a:r>
            <a:endParaRPr kumimoji="0" lang="en-PH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stino Std" panose="020608030304050202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BBA0342-E343-4147-BDF5-814B6A13C3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070169"/>
              </p:ext>
            </p:extLst>
          </p:nvPr>
        </p:nvGraphicFramePr>
        <p:xfrm>
          <a:off x="1219200" y="980385"/>
          <a:ext cx="10544175" cy="5477565"/>
        </p:xfrm>
        <a:graphic>
          <a:graphicData uri="http://schemas.openxmlformats.org/drawingml/2006/table">
            <a:tbl>
              <a:tblPr/>
              <a:tblGrid>
                <a:gridCol w="710052">
                  <a:extLst>
                    <a:ext uri="{9D8B030D-6E8A-4147-A177-3AD203B41FA5}">
                      <a16:colId xmlns:a16="http://schemas.microsoft.com/office/drawing/2014/main" val="642323167"/>
                    </a:ext>
                  </a:extLst>
                </a:gridCol>
                <a:gridCol w="3805330">
                  <a:extLst>
                    <a:ext uri="{9D8B030D-6E8A-4147-A177-3AD203B41FA5}">
                      <a16:colId xmlns:a16="http://schemas.microsoft.com/office/drawing/2014/main" val="4117730477"/>
                    </a:ext>
                  </a:extLst>
                </a:gridCol>
                <a:gridCol w="719031">
                  <a:extLst>
                    <a:ext uri="{9D8B030D-6E8A-4147-A177-3AD203B41FA5}">
                      <a16:colId xmlns:a16="http://schemas.microsoft.com/office/drawing/2014/main" val="338986073"/>
                    </a:ext>
                  </a:extLst>
                </a:gridCol>
                <a:gridCol w="685844">
                  <a:extLst>
                    <a:ext uri="{9D8B030D-6E8A-4147-A177-3AD203B41FA5}">
                      <a16:colId xmlns:a16="http://schemas.microsoft.com/office/drawing/2014/main" val="4011416291"/>
                    </a:ext>
                  </a:extLst>
                </a:gridCol>
                <a:gridCol w="641597">
                  <a:extLst>
                    <a:ext uri="{9D8B030D-6E8A-4147-A177-3AD203B41FA5}">
                      <a16:colId xmlns:a16="http://schemas.microsoft.com/office/drawing/2014/main" val="2950952912"/>
                    </a:ext>
                  </a:extLst>
                </a:gridCol>
                <a:gridCol w="641597">
                  <a:extLst>
                    <a:ext uri="{9D8B030D-6E8A-4147-A177-3AD203B41FA5}">
                      <a16:colId xmlns:a16="http://schemas.microsoft.com/office/drawing/2014/main" val="4108325084"/>
                    </a:ext>
                  </a:extLst>
                </a:gridCol>
                <a:gridCol w="884960">
                  <a:extLst>
                    <a:ext uri="{9D8B030D-6E8A-4147-A177-3AD203B41FA5}">
                      <a16:colId xmlns:a16="http://schemas.microsoft.com/office/drawing/2014/main" val="1176804154"/>
                    </a:ext>
                  </a:extLst>
                </a:gridCol>
                <a:gridCol w="884960">
                  <a:extLst>
                    <a:ext uri="{9D8B030D-6E8A-4147-A177-3AD203B41FA5}">
                      <a16:colId xmlns:a16="http://schemas.microsoft.com/office/drawing/2014/main" val="629964864"/>
                    </a:ext>
                  </a:extLst>
                </a:gridCol>
                <a:gridCol w="763278">
                  <a:extLst>
                    <a:ext uri="{9D8B030D-6E8A-4147-A177-3AD203B41FA5}">
                      <a16:colId xmlns:a16="http://schemas.microsoft.com/office/drawing/2014/main" val="784322238"/>
                    </a:ext>
                  </a:extLst>
                </a:gridCol>
                <a:gridCol w="807526">
                  <a:extLst>
                    <a:ext uri="{9D8B030D-6E8A-4147-A177-3AD203B41FA5}">
                      <a16:colId xmlns:a16="http://schemas.microsoft.com/office/drawing/2014/main" val="1281004263"/>
                    </a:ext>
                  </a:extLst>
                </a:gridCol>
              </a:tblGrid>
              <a:tr h="365171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Introduction to Philosophy of the Human Person TG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8710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60, 281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8513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40584"/>
                  </a:ext>
                </a:extLst>
              </a:tr>
              <a:tr h="365171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Personal Development SC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14707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14475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15270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46, 003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795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2377867"/>
                  </a:ext>
                </a:extLst>
              </a:tr>
              <a:tr h="365171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Personal Development TG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8747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60, 371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8640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451272"/>
                  </a:ext>
                </a:extLst>
              </a:tr>
              <a:tr h="365171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Pre-Calculus SC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718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718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11962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59, 760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11244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172324"/>
                  </a:ext>
                </a:extLst>
              </a:tr>
              <a:tr h="365171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Pre-Calculus TG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8669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60, 368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8559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239230"/>
                  </a:ext>
                </a:extLst>
              </a:tr>
              <a:tr h="365171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Bread and Pastry SC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1386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1353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12277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59, 125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10924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448032"/>
                  </a:ext>
                </a:extLst>
              </a:tr>
              <a:tr h="365171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Pansariling Kaunlaran SC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11748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60, 460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11730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649598"/>
                  </a:ext>
                </a:extLst>
              </a:tr>
              <a:tr h="365171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Pansariling Kaunlaran TG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8669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8669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5526684"/>
                  </a:ext>
                </a:extLst>
              </a:tr>
              <a:tr h="365171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Food and Beverage Services SC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1113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1090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12274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59, 388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11184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286439"/>
                  </a:ext>
                </a:extLst>
              </a:tr>
              <a:tr h="365171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English for Academic and Professional Purposes SC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6418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6313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14024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54, 165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7711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651807"/>
                  </a:ext>
                </a:extLst>
              </a:tr>
              <a:tr h="365171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English for Academic and Professional Purposes ACAD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2741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2604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12781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57, 874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10177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723785"/>
                  </a:ext>
                </a:extLst>
              </a:tr>
              <a:tr h="365171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English for Academic and Professional Purposes TVL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710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12694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59, 783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11999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684923"/>
                  </a:ext>
                </a:extLst>
              </a:tr>
              <a:tr h="365171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English for Academic and Professional Purposes ARTS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12169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12167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637827"/>
                  </a:ext>
                </a:extLst>
              </a:tr>
              <a:tr h="365171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English for Academic and Professional Purposes SPORTS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12504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60477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12503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7597634"/>
                  </a:ext>
                </a:extLst>
              </a:tr>
              <a:tr h="365171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Cookery Module 1 SC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1608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1581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12742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58, 897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11161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629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61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 bwMode="auto">
          <a:xfrm>
            <a:off x="1232346" y="319021"/>
            <a:ext cx="7511603" cy="633479"/>
          </a:xfrm>
          <a:prstGeom prst="flowChartPunchedTap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LEARNER’S RESOURCES SITUATION REPORT </a:t>
            </a:r>
            <a:r>
              <a:rPr lang="en-PH" sz="1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as of May 20, 2019 (Unvalidated Data)</a:t>
            </a:r>
            <a:endParaRPr kumimoji="0" lang="en-PH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stino Std" panose="020608030304050202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499C6A3-C9AB-4AEC-A2B0-271A582E97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156403"/>
              </p:ext>
            </p:extLst>
          </p:nvPr>
        </p:nvGraphicFramePr>
        <p:xfrm>
          <a:off x="1232346" y="952499"/>
          <a:ext cx="10464353" cy="5586483"/>
        </p:xfrm>
        <a:graphic>
          <a:graphicData uri="http://schemas.openxmlformats.org/drawingml/2006/table">
            <a:tbl>
              <a:tblPr/>
              <a:tblGrid>
                <a:gridCol w="692494">
                  <a:extLst>
                    <a:ext uri="{9D8B030D-6E8A-4147-A177-3AD203B41FA5}">
                      <a16:colId xmlns:a16="http://schemas.microsoft.com/office/drawing/2014/main" val="953323276"/>
                    </a:ext>
                  </a:extLst>
                </a:gridCol>
                <a:gridCol w="3781237">
                  <a:extLst>
                    <a:ext uri="{9D8B030D-6E8A-4147-A177-3AD203B41FA5}">
                      <a16:colId xmlns:a16="http://schemas.microsoft.com/office/drawing/2014/main" val="2727286286"/>
                    </a:ext>
                  </a:extLst>
                </a:gridCol>
                <a:gridCol w="714478">
                  <a:extLst>
                    <a:ext uri="{9D8B030D-6E8A-4147-A177-3AD203B41FA5}">
                      <a16:colId xmlns:a16="http://schemas.microsoft.com/office/drawing/2014/main" val="4211383086"/>
                    </a:ext>
                  </a:extLst>
                </a:gridCol>
                <a:gridCol w="681502">
                  <a:extLst>
                    <a:ext uri="{9D8B030D-6E8A-4147-A177-3AD203B41FA5}">
                      <a16:colId xmlns:a16="http://schemas.microsoft.com/office/drawing/2014/main" val="2070034930"/>
                    </a:ext>
                  </a:extLst>
                </a:gridCol>
                <a:gridCol w="637535">
                  <a:extLst>
                    <a:ext uri="{9D8B030D-6E8A-4147-A177-3AD203B41FA5}">
                      <a16:colId xmlns:a16="http://schemas.microsoft.com/office/drawing/2014/main" val="1659836004"/>
                    </a:ext>
                  </a:extLst>
                </a:gridCol>
                <a:gridCol w="637535">
                  <a:extLst>
                    <a:ext uri="{9D8B030D-6E8A-4147-A177-3AD203B41FA5}">
                      <a16:colId xmlns:a16="http://schemas.microsoft.com/office/drawing/2014/main" val="1514187749"/>
                    </a:ext>
                  </a:extLst>
                </a:gridCol>
                <a:gridCol w="879357">
                  <a:extLst>
                    <a:ext uri="{9D8B030D-6E8A-4147-A177-3AD203B41FA5}">
                      <a16:colId xmlns:a16="http://schemas.microsoft.com/office/drawing/2014/main" val="3461831164"/>
                    </a:ext>
                  </a:extLst>
                </a:gridCol>
                <a:gridCol w="879357">
                  <a:extLst>
                    <a:ext uri="{9D8B030D-6E8A-4147-A177-3AD203B41FA5}">
                      <a16:colId xmlns:a16="http://schemas.microsoft.com/office/drawing/2014/main" val="4223491603"/>
                    </a:ext>
                  </a:extLst>
                </a:gridCol>
                <a:gridCol w="758445">
                  <a:extLst>
                    <a:ext uri="{9D8B030D-6E8A-4147-A177-3AD203B41FA5}">
                      <a16:colId xmlns:a16="http://schemas.microsoft.com/office/drawing/2014/main" val="245934529"/>
                    </a:ext>
                  </a:extLst>
                </a:gridCol>
                <a:gridCol w="802413">
                  <a:extLst>
                    <a:ext uri="{9D8B030D-6E8A-4147-A177-3AD203B41FA5}">
                      <a16:colId xmlns:a16="http://schemas.microsoft.com/office/drawing/2014/main" val="3642733412"/>
                    </a:ext>
                  </a:extLst>
                </a:gridCol>
              </a:tblGrid>
              <a:tr h="354122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Cookery Module 1 TG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10087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60, 569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10068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284088"/>
                  </a:ext>
                </a:extLst>
              </a:tr>
              <a:tr h="354122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Cookery Module 2 SC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1616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1591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12811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58, 887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11220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8029575"/>
                  </a:ext>
                </a:extLst>
              </a:tr>
              <a:tr h="354122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Cookery Module 2 TG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10152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60, 460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10134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819674"/>
                  </a:ext>
                </a:extLst>
              </a:tr>
              <a:tr h="354122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Reading and Writing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13030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60, 420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12972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3988409"/>
                  </a:ext>
                </a:extLst>
              </a:tr>
              <a:tr h="354122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Reading and Writing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11360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60, 428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11310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49298"/>
                  </a:ext>
                </a:extLst>
              </a:tr>
              <a:tr h="445673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Fundamentals of Accountancy, Business and Management 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13351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60, 104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12977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716764"/>
                  </a:ext>
                </a:extLst>
              </a:tr>
              <a:tr h="445673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Fundamentals of Accountancy, Business and Management 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10915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60, 462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10899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326597"/>
                  </a:ext>
                </a:extLst>
              </a:tr>
              <a:tr h="354122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Practical Research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13018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60, 379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12919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155967"/>
                  </a:ext>
                </a:extLst>
              </a:tr>
              <a:tr h="354122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Basic Calculus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13408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60, 182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13112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7259620"/>
                  </a:ext>
                </a:extLst>
              </a:tr>
              <a:tr h="354122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Basic Calculus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11065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60, 469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11056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802513"/>
                  </a:ext>
                </a:extLst>
              </a:tr>
              <a:tr h="354122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Disaster Readiness and Risk Reduction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12199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60, 445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12166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79923"/>
                  </a:ext>
                </a:extLst>
              </a:tr>
              <a:tr h="354122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Disaster Readiness and Risk Reduction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11375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60, 463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11360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1629535"/>
                  </a:ext>
                </a:extLst>
              </a:tr>
              <a:tr h="354122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Psychological Aspects of Sports and Exercise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12189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60, 460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12171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970212"/>
                  </a:ext>
                </a:extLst>
              </a:tr>
              <a:tr h="354122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Psychological Aspects of Sports and Exercise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10491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60, 456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10469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905093"/>
                  </a:ext>
                </a:extLst>
              </a:tr>
              <a:tr h="445673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Fundamentals of Accountancy, Business and Management 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12844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60, 166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12532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6391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38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 bwMode="auto">
          <a:xfrm>
            <a:off x="1232346" y="319021"/>
            <a:ext cx="7511603" cy="633479"/>
          </a:xfrm>
          <a:prstGeom prst="flowChartPunchedTap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LEARNER’S RESOURCES SITUATION REPORT </a:t>
            </a:r>
            <a:r>
              <a:rPr lang="en-PH" sz="1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as of May 20, 2019 (Unvalidated Data)</a:t>
            </a:r>
            <a:endParaRPr kumimoji="0" lang="en-PH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stino Std" panose="020608030304050202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2CA6C1A-BF62-4E9E-AD2A-71CE3D935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350015"/>
              </p:ext>
            </p:extLst>
          </p:nvPr>
        </p:nvGraphicFramePr>
        <p:xfrm>
          <a:off x="1232346" y="980385"/>
          <a:ext cx="10502454" cy="5620008"/>
        </p:xfrm>
        <a:graphic>
          <a:graphicData uri="http://schemas.openxmlformats.org/drawingml/2006/table">
            <a:tbl>
              <a:tblPr/>
              <a:tblGrid>
                <a:gridCol w="695015">
                  <a:extLst>
                    <a:ext uri="{9D8B030D-6E8A-4147-A177-3AD203B41FA5}">
                      <a16:colId xmlns:a16="http://schemas.microsoft.com/office/drawing/2014/main" val="1560338068"/>
                    </a:ext>
                  </a:extLst>
                </a:gridCol>
                <a:gridCol w="3795004">
                  <a:extLst>
                    <a:ext uri="{9D8B030D-6E8A-4147-A177-3AD203B41FA5}">
                      <a16:colId xmlns:a16="http://schemas.microsoft.com/office/drawing/2014/main" val="3516462553"/>
                    </a:ext>
                  </a:extLst>
                </a:gridCol>
                <a:gridCol w="717080">
                  <a:extLst>
                    <a:ext uri="{9D8B030D-6E8A-4147-A177-3AD203B41FA5}">
                      <a16:colId xmlns:a16="http://schemas.microsoft.com/office/drawing/2014/main" val="3931524855"/>
                    </a:ext>
                  </a:extLst>
                </a:gridCol>
                <a:gridCol w="683983">
                  <a:extLst>
                    <a:ext uri="{9D8B030D-6E8A-4147-A177-3AD203B41FA5}">
                      <a16:colId xmlns:a16="http://schemas.microsoft.com/office/drawing/2014/main" val="4136031489"/>
                    </a:ext>
                  </a:extLst>
                </a:gridCol>
                <a:gridCol w="639856">
                  <a:extLst>
                    <a:ext uri="{9D8B030D-6E8A-4147-A177-3AD203B41FA5}">
                      <a16:colId xmlns:a16="http://schemas.microsoft.com/office/drawing/2014/main" val="2921079418"/>
                    </a:ext>
                  </a:extLst>
                </a:gridCol>
                <a:gridCol w="639856">
                  <a:extLst>
                    <a:ext uri="{9D8B030D-6E8A-4147-A177-3AD203B41FA5}">
                      <a16:colId xmlns:a16="http://schemas.microsoft.com/office/drawing/2014/main" val="1944452638"/>
                    </a:ext>
                  </a:extLst>
                </a:gridCol>
                <a:gridCol w="882559">
                  <a:extLst>
                    <a:ext uri="{9D8B030D-6E8A-4147-A177-3AD203B41FA5}">
                      <a16:colId xmlns:a16="http://schemas.microsoft.com/office/drawing/2014/main" val="3695514163"/>
                    </a:ext>
                  </a:extLst>
                </a:gridCol>
                <a:gridCol w="882559">
                  <a:extLst>
                    <a:ext uri="{9D8B030D-6E8A-4147-A177-3AD203B41FA5}">
                      <a16:colId xmlns:a16="http://schemas.microsoft.com/office/drawing/2014/main" val="2607433132"/>
                    </a:ext>
                  </a:extLst>
                </a:gridCol>
                <a:gridCol w="761207">
                  <a:extLst>
                    <a:ext uri="{9D8B030D-6E8A-4147-A177-3AD203B41FA5}">
                      <a16:colId xmlns:a16="http://schemas.microsoft.com/office/drawing/2014/main" val="3678601415"/>
                    </a:ext>
                  </a:extLst>
                </a:gridCol>
                <a:gridCol w="805335">
                  <a:extLst>
                    <a:ext uri="{9D8B030D-6E8A-4147-A177-3AD203B41FA5}">
                      <a16:colId xmlns:a16="http://schemas.microsoft.com/office/drawing/2014/main" val="3709179565"/>
                    </a:ext>
                  </a:extLst>
                </a:gridCol>
              </a:tblGrid>
              <a:tr h="370573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Fundamentals of Accountancy, Business and Management 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11755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60, 422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11699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9756922"/>
                  </a:ext>
                </a:extLst>
              </a:tr>
              <a:tr h="370573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Principles of Marketing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13295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60, 187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13004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443088"/>
                  </a:ext>
                </a:extLst>
              </a:tr>
              <a:tr h="370573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Principles of Marketing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10606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60, 424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10552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601825"/>
                  </a:ext>
                </a:extLst>
              </a:tr>
              <a:tr h="370573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Empowerment Technologies Applied (ACAD)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12163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60, 445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12130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790486"/>
                  </a:ext>
                </a:extLst>
              </a:tr>
              <a:tr h="370573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Empowerment Technologies Applied (Arts and Design)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11654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11648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108712"/>
                  </a:ext>
                </a:extLst>
              </a:tr>
              <a:tr h="370573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Empowerment Technologies Applied (TechVoc)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11239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60, 457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11218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7099309"/>
                  </a:ext>
                </a:extLst>
              </a:tr>
              <a:tr h="370573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Empowerment Technologies Applied (Sports)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11233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11231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185217"/>
                  </a:ext>
                </a:extLst>
              </a:tr>
              <a:tr h="370573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Pambungad sa Pilosopiya ng Tao SC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11264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60, 409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11195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44799"/>
                  </a:ext>
                </a:extLst>
              </a:tr>
              <a:tr h="370573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Pambungad sa Pilosopiya ng Tao TG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8669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60, 453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8644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2503771"/>
                  </a:ext>
                </a:extLst>
              </a:tr>
              <a:tr h="370573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General Chemistry 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13558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60, 206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13286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776351"/>
                  </a:ext>
                </a:extLst>
              </a:tr>
              <a:tr h="370573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General Chemistry 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10942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60, 408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10872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354765"/>
                  </a:ext>
                </a:extLst>
              </a:tr>
              <a:tr h="370573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Introduction to World Religions and Belief Systems SC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2191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2191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14502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58, 287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12311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2819799"/>
                  </a:ext>
                </a:extLst>
              </a:tr>
              <a:tr h="370573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Introduction to World Religions and Belief Systems TG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9080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60, 347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8949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185492"/>
                  </a:ext>
                </a:extLst>
              </a:tr>
              <a:tr h="370573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Business Math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13803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60, 043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13368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480701"/>
                  </a:ext>
                </a:extLst>
              </a:tr>
              <a:tr h="370573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Business Math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10914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60, 340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10776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748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16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 bwMode="auto">
          <a:xfrm>
            <a:off x="1232346" y="319021"/>
            <a:ext cx="7511603" cy="633479"/>
          </a:xfrm>
          <a:prstGeom prst="flowChartPunchedTap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LEARNER’S RESOURCES SITUATION REPORT </a:t>
            </a:r>
            <a:r>
              <a:rPr lang="en-PH" sz="1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as of May 20, 2019 (Unvalidated Data)</a:t>
            </a:r>
            <a:endParaRPr kumimoji="0" lang="en-PH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stino Std" panose="020608030304050202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5480193-84ED-450C-9712-7773B95A0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34799"/>
              </p:ext>
            </p:extLst>
          </p:nvPr>
        </p:nvGraphicFramePr>
        <p:xfrm>
          <a:off x="1232346" y="952499"/>
          <a:ext cx="10550079" cy="5586480"/>
        </p:xfrm>
        <a:graphic>
          <a:graphicData uri="http://schemas.openxmlformats.org/drawingml/2006/table">
            <a:tbl>
              <a:tblPr/>
              <a:tblGrid>
                <a:gridCol w="698167">
                  <a:extLst>
                    <a:ext uri="{9D8B030D-6E8A-4147-A177-3AD203B41FA5}">
                      <a16:colId xmlns:a16="http://schemas.microsoft.com/office/drawing/2014/main" val="1144386431"/>
                    </a:ext>
                  </a:extLst>
                </a:gridCol>
                <a:gridCol w="3812213">
                  <a:extLst>
                    <a:ext uri="{9D8B030D-6E8A-4147-A177-3AD203B41FA5}">
                      <a16:colId xmlns:a16="http://schemas.microsoft.com/office/drawing/2014/main" val="1422710821"/>
                    </a:ext>
                  </a:extLst>
                </a:gridCol>
                <a:gridCol w="720332">
                  <a:extLst>
                    <a:ext uri="{9D8B030D-6E8A-4147-A177-3AD203B41FA5}">
                      <a16:colId xmlns:a16="http://schemas.microsoft.com/office/drawing/2014/main" val="3190223828"/>
                    </a:ext>
                  </a:extLst>
                </a:gridCol>
                <a:gridCol w="687085">
                  <a:extLst>
                    <a:ext uri="{9D8B030D-6E8A-4147-A177-3AD203B41FA5}">
                      <a16:colId xmlns:a16="http://schemas.microsoft.com/office/drawing/2014/main" val="510966972"/>
                    </a:ext>
                  </a:extLst>
                </a:gridCol>
                <a:gridCol w="642757">
                  <a:extLst>
                    <a:ext uri="{9D8B030D-6E8A-4147-A177-3AD203B41FA5}">
                      <a16:colId xmlns:a16="http://schemas.microsoft.com/office/drawing/2014/main" val="4204053217"/>
                    </a:ext>
                  </a:extLst>
                </a:gridCol>
                <a:gridCol w="642757">
                  <a:extLst>
                    <a:ext uri="{9D8B030D-6E8A-4147-A177-3AD203B41FA5}">
                      <a16:colId xmlns:a16="http://schemas.microsoft.com/office/drawing/2014/main" val="3502810809"/>
                    </a:ext>
                  </a:extLst>
                </a:gridCol>
                <a:gridCol w="886561">
                  <a:extLst>
                    <a:ext uri="{9D8B030D-6E8A-4147-A177-3AD203B41FA5}">
                      <a16:colId xmlns:a16="http://schemas.microsoft.com/office/drawing/2014/main" val="2789404261"/>
                    </a:ext>
                  </a:extLst>
                </a:gridCol>
                <a:gridCol w="886561">
                  <a:extLst>
                    <a:ext uri="{9D8B030D-6E8A-4147-A177-3AD203B41FA5}">
                      <a16:colId xmlns:a16="http://schemas.microsoft.com/office/drawing/2014/main" val="1475822413"/>
                    </a:ext>
                  </a:extLst>
                </a:gridCol>
                <a:gridCol w="764659">
                  <a:extLst>
                    <a:ext uri="{9D8B030D-6E8A-4147-A177-3AD203B41FA5}">
                      <a16:colId xmlns:a16="http://schemas.microsoft.com/office/drawing/2014/main" val="3300072724"/>
                    </a:ext>
                  </a:extLst>
                </a:gridCol>
                <a:gridCol w="808987">
                  <a:extLst>
                    <a:ext uri="{9D8B030D-6E8A-4147-A177-3AD203B41FA5}">
                      <a16:colId xmlns:a16="http://schemas.microsoft.com/office/drawing/2014/main" val="877053991"/>
                    </a:ext>
                  </a:extLst>
                </a:gridCol>
              </a:tblGrid>
              <a:tr h="558648"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Disciplines and Ideas in the Social Sciences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2290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2290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14110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58, 188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11820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5693420"/>
                  </a:ext>
                </a:extLst>
              </a:tr>
              <a:tr h="558648"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Disciplines and Ideas in the Social Sciences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10977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60, 342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10841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0484270"/>
                  </a:ext>
                </a:extLst>
              </a:tr>
              <a:tr h="558648"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Conceptualize, Craft, Create! Creative Industries 1 RD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12218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60, 473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12213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4863"/>
                  </a:ext>
                </a:extLst>
              </a:tr>
              <a:tr h="558648"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Conceptualize, Craft, Create! Creative Industries 1 TG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8982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60, 477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8981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1148668"/>
                  </a:ext>
                </a:extLst>
              </a:tr>
              <a:tr h="558648"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Creative Industries 2 - Performing Arts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12218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12218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4947422"/>
                  </a:ext>
                </a:extLst>
              </a:tr>
              <a:tr h="558648"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Creative Industries 2 - Performing Arts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10912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10912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1656195"/>
                  </a:ext>
                </a:extLst>
              </a:tr>
              <a:tr h="558648"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Safety and First Aid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12716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60, 460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12698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429049"/>
                  </a:ext>
                </a:extLst>
              </a:tr>
              <a:tr h="558648"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Safety and First Aid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11388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60, 473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11383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025559"/>
                  </a:ext>
                </a:extLst>
              </a:tr>
              <a:tr h="558648"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Fundamentals of Coaching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13110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60, 463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13095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464936"/>
                  </a:ext>
                </a:extLst>
              </a:tr>
              <a:tr h="558648"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SHS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Fundamentals of Coaching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10908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</a:rPr>
                        <a:t>60, 476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10906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None</a:t>
                      </a:r>
                    </a:p>
                  </a:txBody>
                  <a:tcPr marL="5266" marR="5266" marT="52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122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59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 bwMode="auto">
          <a:xfrm>
            <a:off x="1403797" y="566671"/>
            <a:ext cx="9659314" cy="824248"/>
          </a:xfrm>
          <a:prstGeom prst="flowChartPunchedTap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Mandate of the Learning Resource Management and Development System</a:t>
            </a:r>
          </a:p>
        </p:txBody>
      </p:sp>
      <p:sp>
        <p:nvSpPr>
          <p:cNvPr id="3" name="Round Diagonal Corner Rectangle 2"/>
          <p:cNvSpPr/>
          <p:nvPr/>
        </p:nvSpPr>
        <p:spPr bwMode="auto">
          <a:xfrm>
            <a:off x="1197735" y="1429019"/>
            <a:ext cx="10354614" cy="4997002"/>
          </a:xfrm>
          <a:prstGeom prst="round2Diag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6600" b="1" i="1" dirty="0">
                <a:latin typeface="Arial Narrow" panose="020B0606020202030204" pitchFamily="34" charset="0"/>
              </a:rPr>
              <a:t>To provide quality learning resources to all learners of the public schools/learning centers</a:t>
            </a:r>
            <a:endParaRPr lang="en-PH" sz="6600" b="1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32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 bwMode="auto">
          <a:xfrm>
            <a:off x="1232346" y="319021"/>
            <a:ext cx="7511603" cy="633479"/>
          </a:xfrm>
          <a:prstGeom prst="flowChartPunchedTap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BOOKS IN MINGLANILLA BODEGA AS PER OCULAR VISIT ON MAY 20, 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2E3FBA-2135-44D9-8EAA-3196DF36F963}"/>
              </a:ext>
            </a:extLst>
          </p:cNvPr>
          <p:cNvSpPr txBox="1"/>
          <p:nvPr/>
        </p:nvSpPr>
        <p:spPr>
          <a:xfrm>
            <a:off x="1415332" y="1160890"/>
            <a:ext cx="996298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PH" sz="2800" dirty="0"/>
              <a:t>A Journey through Anglo-American Literature – Grade 9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PH" sz="2800" dirty="0"/>
              <a:t>English - Grade 7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PH" sz="2800" dirty="0"/>
              <a:t>PE &amp; Health - Grade 9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PH" sz="2800" dirty="0" err="1"/>
              <a:t>Araling</a:t>
            </a:r>
            <a:r>
              <a:rPr lang="en-PH" sz="2800" dirty="0"/>
              <a:t>  </a:t>
            </a:r>
            <a:r>
              <a:rPr lang="en-PH" sz="2800" dirty="0" err="1"/>
              <a:t>Panlipunan</a:t>
            </a:r>
            <a:r>
              <a:rPr lang="en-PH" sz="2800" dirty="0"/>
              <a:t> - Grade 9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PH" sz="2800" dirty="0"/>
              <a:t>Cookery Module LM – Grade 10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PH" sz="2800" dirty="0"/>
              <a:t>Arabic 6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PH" sz="2800" dirty="0"/>
              <a:t>Hydroponics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PH" sz="2800" dirty="0"/>
              <a:t>English 3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PH" sz="2800" dirty="0" err="1"/>
              <a:t>Panitikang</a:t>
            </a:r>
            <a:r>
              <a:rPr lang="en-PH" sz="2800" dirty="0"/>
              <a:t> </a:t>
            </a:r>
            <a:r>
              <a:rPr lang="en-PH" sz="2800" dirty="0" err="1"/>
              <a:t>Asyano</a:t>
            </a:r>
            <a:r>
              <a:rPr lang="en-PH" sz="2800" dirty="0"/>
              <a:t> – Grade 9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PH" sz="2800" dirty="0"/>
              <a:t>Filipino 9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PH" sz="2800" dirty="0"/>
              <a:t>English 9</a:t>
            </a:r>
          </a:p>
          <a:p>
            <a:r>
              <a:rPr lang="en-PH" dirty="0"/>
              <a:t> 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35990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 bwMode="auto">
          <a:xfrm>
            <a:off x="1240297" y="287216"/>
            <a:ext cx="5112795" cy="633479"/>
          </a:xfrm>
          <a:prstGeom prst="flowChartPunchedTap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Status of Submission as of May 27, 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2E3FBA-2135-44D9-8EAA-3196DF36F963}"/>
              </a:ext>
            </a:extLst>
          </p:cNvPr>
          <p:cNvSpPr txBox="1"/>
          <p:nvPr/>
        </p:nvSpPr>
        <p:spPr>
          <a:xfrm>
            <a:off x="1415332" y="1168842"/>
            <a:ext cx="9962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dirty="0"/>
              <a:t> </a:t>
            </a:r>
          </a:p>
          <a:p>
            <a:endParaRPr lang="en-PH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928C916-B0DE-4166-9650-45AFFDC2B9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5140"/>
              </p:ext>
            </p:extLst>
          </p:nvPr>
        </p:nvGraphicFramePr>
        <p:xfrm>
          <a:off x="1685676" y="920695"/>
          <a:ext cx="10074303" cy="5436655"/>
        </p:xfrm>
        <a:graphic>
          <a:graphicData uri="http://schemas.openxmlformats.org/drawingml/2006/table">
            <a:tbl>
              <a:tblPr/>
              <a:tblGrid>
                <a:gridCol w="2250220">
                  <a:extLst>
                    <a:ext uri="{9D8B030D-6E8A-4147-A177-3AD203B41FA5}">
                      <a16:colId xmlns:a16="http://schemas.microsoft.com/office/drawing/2014/main" val="2926561823"/>
                    </a:ext>
                  </a:extLst>
                </a:gridCol>
                <a:gridCol w="3705307">
                  <a:extLst>
                    <a:ext uri="{9D8B030D-6E8A-4147-A177-3AD203B41FA5}">
                      <a16:colId xmlns:a16="http://schemas.microsoft.com/office/drawing/2014/main" val="3310307204"/>
                    </a:ext>
                  </a:extLst>
                </a:gridCol>
                <a:gridCol w="4118776">
                  <a:extLst>
                    <a:ext uri="{9D8B030D-6E8A-4147-A177-3AD203B41FA5}">
                      <a16:colId xmlns:a16="http://schemas.microsoft.com/office/drawing/2014/main" val="3951187890"/>
                    </a:ext>
                  </a:extLst>
                </a:gridCol>
              </a:tblGrid>
              <a:tr h="192223"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 No.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DISTRICT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STATUS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0386263"/>
                  </a:ext>
                </a:extLst>
              </a:tr>
              <a:tr h="201359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Alcantara - Elem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Lacking</a:t>
                      </a:r>
                    </a:p>
                  </a:txBody>
                  <a:tcPr marL="5158" marR="5158" marT="5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999702"/>
                  </a:ext>
                </a:extLst>
              </a:tr>
              <a:tr h="201359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Salagmaya</a:t>
                      </a:r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ES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LRSR 1-6</a:t>
                      </a:r>
                    </a:p>
                  </a:txBody>
                  <a:tcPr marL="5158" marR="5158" marT="5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4358644"/>
                  </a:ext>
                </a:extLst>
              </a:tr>
              <a:tr h="201359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Alcantara - Second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</a:t>
                      </a:r>
                    </a:p>
                  </a:txBody>
                  <a:tcPr marL="5158" marR="5158" marT="5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482153"/>
                  </a:ext>
                </a:extLst>
              </a:tr>
              <a:tr h="201359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Alcantara - Integrated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Lacking</a:t>
                      </a:r>
                    </a:p>
                  </a:txBody>
                  <a:tcPr marL="5158" marR="5158" marT="5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0803305"/>
                  </a:ext>
                </a:extLst>
              </a:tr>
              <a:tr h="201359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Consolidated</a:t>
                      </a:r>
                    </a:p>
                  </a:txBody>
                  <a:tcPr marL="5158" marR="5158" marT="5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987002"/>
                  </a:ext>
                </a:extLst>
              </a:tr>
              <a:tr h="201359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Cabadiangan</a:t>
                      </a:r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- Second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 7-12</a:t>
                      </a:r>
                    </a:p>
                  </a:txBody>
                  <a:tcPr marL="5158" marR="5158" marT="5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399882"/>
                  </a:ext>
                </a:extLst>
              </a:tr>
              <a:tr h="201359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 7-10</a:t>
                      </a:r>
                    </a:p>
                  </a:txBody>
                  <a:tcPr marL="5158" marR="5158" marT="5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939775"/>
                  </a:ext>
                </a:extLst>
              </a:tr>
              <a:tr h="201359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TVL</a:t>
                      </a:r>
                    </a:p>
                  </a:txBody>
                  <a:tcPr marL="5158" marR="5158" marT="5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994500"/>
                  </a:ext>
                </a:extLst>
              </a:tr>
              <a:tr h="201359"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Alcoy - Elem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Lacking</a:t>
                      </a:r>
                    </a:p>
                  </a:txBody>
                  <a:tcPr marL="5158" marR="5158" marT="5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259060"/>
                  </a:ext>
                </a:extLst>
              </a:tr>
              <a:tr h="201359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Bulacao ES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LRSR 1-6</a:t>
                      </a:r>
                    </a:p>
                  </a:txBody>
                  <a:tcPr marL="5158" marR="5158" marT="5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296629"/>
                  </a:ext>
                </a:extLst>
              </a:tr>
              <a:tr h="201359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Agustin ES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 1-6</a:t>
                      </a:r>
                    </a:p>
                  </a:txBody>
                  <a:tcPr marL="5158" marR="5158" marT="5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695655"/>
                  </a:ext>
                </a:extLst>
              </a:tr>
              <a:tr h="201359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 1-6</a:t>
                      </a:r>
                    </a:p>
                  </a:txBody>
                  <a:tcPr marL="5158" marR="5158" marT="5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2400246"/>
                  </a:ext>
                </a:extLst>
              </a:tr>
              <a:tr h="201359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Guiwang ES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LRSR 1-6</a:t>
                      </a:r>
                    </a:p>
                  </a:txBody>
                  <a:tcPr marL="5158" marR="5158" marT="5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622058"/>
                  </a:ext>
                </a:extLst>
              </a:tr>
              <a:tr h="201359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Caidiocan Primary S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Reports (?)</a:t>
                      </a:r>
                    </a:p>
                  </a:txBody>
                  <a:tcPr marL="5158" marR="5158" marT="5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945019"/>
                  </a:ext>
                </a:extLst>
              </a:tr>
              <a:tr h="201359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Alcoy - Second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Lacking</a:t>
                      </a:r>
                    </a:p>
                  </a:txBody>
                  <a:tcPr marL="5158" marR="5158" marT="5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9223805"/>
                  </a:ext>
                </a:extLst>
              </a:tr>
              <a:tr h="201359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Nug-as NHS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LRSR 7-10 + SHS</a:t>
                      </a:r>
                    </a:p>
                  </a:txBody>
                  <a:tcPr marL="5158" marR="5158" marT="5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264188"/>
                  </a:ext>
                </a:extLst>
              </a:tr>
              <a:tr h="201359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TVL</a:t>
                      </a:r>
                    </a:p>
                  </a:txBody>
                  <a:tcPr marL="5158" marR="5158" marT="5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0297675"/>
                  </a:ext>
                </a:extLst>
              </a:tr>
              <a:tr h="201359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Alcoy NHS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LRSR G7 only</a:t>
                      </a:r>
                    </a:p>
                  </a:txBody>
                  <a:tcPr marL="5158" marR="5158" marT="5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609734"/>
                  </a:ext>
                </a:extLst>
              </a:tr>
              <a:tr h="201359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TVL</a:t>
                      </a:r>
                    </a:p>
                  </a:txBody>
                  <a:tcPr marL="5158" marR="5158" marT="5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3446251"/>
                  </a:ext>
                </a:extLst>
              </a:tr>
              <a:tr h="201359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Alcoy - Integrated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Lacking</a:t>
                      </a:r>
                    </a:p>
                  </a:txBody>
                  <a:tcPr marL="5158" marR="5158" marT="5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255703"/>
                  </a:ext>
                </a:extLst>
              </a:tr>
              <a:tr h="201359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Consolidated</a:t>
                      </a:r>
                    </a:p>
                  </a:txBody>
                  <a:tcPr marL="5158" marR="5158" marT="5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283738"/>
                  </a:ext>
                </a:extLst>
              </a:tr>
              <a:tr h="201359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Pasol-Pugalo IS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LRSR 7-10 + SHS</a:t>
                      </a:r>
                    </a:p>
                  </a:txBody>
                  <a:tcPr marL="5158" marR="5158" marT="5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791011"/>
                  </a:ext>
                </a:extLst>
              </a:tr>
              <a:tr h="201359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 7-10</a:t>
                      </a:r>
                    </a:p>
                  </a:txBody>
                  <a:tcPr marL="5158" marR="5158" marT="5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6526258"/>
                  </a:ext>
                </a:extLst>
              </a:tr>
              <a:tr h="201359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TVL</a:t>
                      </a:r>
                    </a:p>
                  </a:txBody>
                  <a:tcPr marL="5158" marR="5158" marT="51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0140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07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 bwMode="auto">
          <a:xfrm>
            <a:off x="1240297" y="287216"/>
            <a:ext cx="5112795" cy="633479"/>
          </a:xfrm>
          <a:prstGeom prst="flowChartPunchedTap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Status of Submission as of May 27, 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2E3FBA-2135-44D9-8EAA-3196DF36F963}"/>
              </a:ext>
            </a:extLst>
          </p:cNvPr>
          <p:cNvSpPr txBox="1"/>
          <p:nvPr/>
        </p:nvSpPr>
        <p:spPr>
          <a:xfrm>
            <a:off x="1415332" y="1168842"/>
            <a:ext cx="9962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dirty="0"/>
              <a:t> </a:t>
            </a:r>
          </a:p>
          <a:p>
            <a:endParaRPr lang="en-PH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8734BCC-A317-4501-A674-A5F4C5BA5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712952"/>
              </p:ext>
            </p:extLst>
          </p:nvPr>
        </p:nvGraphicFramePr>
        <p:xfrm>
          <a:off x="1315278" y="920695"/>
          <a:ext cx="10325433" cy="4503420"/>
        </p:xfrm>
        <a:graphic>
          <a:graphicData uri="http://schemas.openxmlformats.org/drawingml/2006/table">
            <a:tbl>
              <a:tblPr/>
              <a:tblGrid>
                <a:gridCol w="3525148">
                  <a:extLst>
                    <a:ext uri="{9D8B030D-6E8A-4147-A177-3AD203B41FA5}">
                      <a16:colId xmlns:a16="http://schemas.microsoft.com/office/drawing/2014/main" val="2037742618"/>
                    </a:ext>
                  </a:extLst>
                </a:gridCol>
                <a:gridCol w="3525148">
                  <a:extLst>
                    <a:ext uri="{9D8B030D-6E8A-4147-A177-3AD203B41FA5}">
                      <a16:colId xmlns:a16="http://schemas.microsoft.com/office/drawing/2014/main" val="3391000132"/>
                    </a:ext>
                  </a:extLst>
                </a:gridCol>
                <a:gridCol w="3275137">
                  <a:extLst>
                    <a:ext uri="{9D8B030D-6E8A-4147-A177-3AD203B41FA5}">
                      <a16:colId xmlns:a16="http://schemas.microsoft.com/office/drawing/2014/main" val="544595944"/>
                    </a:ext>
                  </a:extLst>
                </a:gridCol>
              </a:tblGrid>
              <a:tr h="2032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b="1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Alegria - Elem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1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Lacking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4974259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All 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 reports 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492541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Only Consolidated Report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722965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Alegria - Second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COMPLETE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722286"/>
                  </a:ext>
                </a:extLst>
              </a:tr>
              <a:tr h="203200"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b="1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Aloguinsan - Elem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Lacking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0700212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Aloguguinsan CS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 Reports (?)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648760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Olango 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Math 1-6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2872512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Punay 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Science 1-6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47530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Aloguinsan - Second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COMPLETE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2383920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PH" sz="1600" b="1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Aloguinsan - Integrated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1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Lacking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752540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1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Consolidated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4593164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Bonbon IS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LRSR 8-10 + SHS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269275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Math 7-12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045927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Science 7-12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4552007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TVL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797176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Tuyokon IS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LRSR 8-10 + SHS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914250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Science 11-12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6347335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TVL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824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40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 bwMode="auto">
          <a:xfrm>
            <a:off x="1240297" y="287216"/>
            <a:ext cx="5112795" cy="633479"/>
          </a:xfrm>
          <a:prstGeom prst="flowChartPunchedTap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Status of Submission as of May 27, 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2E3FBA-2135-44D9-8EAA-3196DF36F963}"/>
              </a:ext>
            </a:extLst>
          </p:cNvPr>
          <p:cNvSpPr txBox="1"/>
          <p:nvPr/>
        </p:nvSpPr>
        <p:spPr>
          <a:xfrm>
            <a:off x="1415332" y="1168842"/>
            <a:ext cx="9962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dirty="0"/>
              <a:t> </a:t>
            </a:r>
          </a:p>
          <a:p>
            <a:endParaRPr lang="en-PH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A905FC3-C8AB-45BF-9D02-DDA2AFA0CD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626532"/>
              </p:ext>
            </p:extLst>
          </p:nvPr>
        </p:nvGraphicFramePr>
        <p:xfrm>
          <a:off x="1240297" y="835482"/>
          <a:ext cx="10503780" cy="6675910"/>
        </p:xfrm>
        <a:graphic>
          <a:graphicData uri="http://schemas.openxmlformats.org/drawingml/2006/table">
            <a:tbl>
              <a:tblPr/>
              <a:tblGrid>
                <a:gridCol w="2067446">
                  <a:extLst>
                    <a:ext uri="{9D8B030D-6E8A-4147-A177-3AD203B41FA5}">
                      <a16:colId xmlns:a16="http://schemas.microsoft.com/office/drawing/2014/main" val="867226773"/>
                    </a:ext>
                  </a:extLst>
                </a:gridCol>
                <a:gridCol w="5104626">
                  <a:extLst>
                    <a:ext uri="{9D8B030D-6E8A-4147-A177-3AD203B41FA5}">
                      <a16:colId xmlns:a16="http://schemas.microsoft.com/office/drawing/2014/main" val="2644538858"/>
                    </a:ext>
                  </a:extLst>
                </a:gridCol>
                <a:gridCol w="3331708">
                  <a:extLst>
                    <a:ext uri="{9D8B030D-6E8A-4147-A177-3AD203B41FA5}">
                      <a16:colId xmlns:a16="http://schemas.microsoft.com/office/drawing/2014/main" val="897071550"/>
                    </a:ext>
                  </a:extLst>
                </a:gridCol>
              </a:tblGrid>
              <a:tr h="62523">
                <a:tc rowSpan="24">
                  <a:txBody>
                    <a:bodyPr/>
                    <a:lstStyle/>
                    <a:p>
                      <a:pPr algn="ctr" fontAlgn="ctr"/>
                      <a:r>
                        <a:rPr lang="en-P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PH" sz="800" b="1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Argao I - Elem 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Lacking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7653143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1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Consolidated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681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Cansuje</a:t>
                      </a:r>
                      <a:r>
                        <a:rPr lang="en-P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ES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LRSR 1-6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100530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Math 1-6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621010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Jomgao ES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LRSR 1-6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6952159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Lapay</a:t>
                      </a:r>
                      <a:r>
                        <a:rPr lang="en-P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ES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LRSR 1-6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0589010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Tabayag</a:t>
                      </a:r>
                      <a:r>
                        <a:rPr lang="en-P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ES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LRSR 1-6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7611331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Math 1-6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266330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Science 1-6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4488910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Talaga</a:t>
                      </a:r>
                      <a:r>
                        <a:rPr lang="en-P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ES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LRSR 1-6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7095700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Talaytay</a:t>
                      </a:r>
                      <a:r>
                        <a:rPr lang="en-P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ES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LRSR 1-6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162017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Math 1-6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745548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Science 1-6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813129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Tiguib ES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LRSR 1-6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3525446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800" b="1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Argao I - Primary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Lacking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899467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Candalonon PS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 reports  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117618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PH" sz="800" b="1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Argao I - Second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1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Lacking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20655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1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Consolidated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295005"/>
                  </a:ext>
                </a:extLst>
              </a:tr>
              <a:tr h="142631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Argao NHS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Using different templates/list of books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608232"/>
                  </a:ext>
                </a:extLst>
              </a:tr>
              <a:tr h="142631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Cansuje NHS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Using different templates/list of books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859325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Talaga NHS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LRSR 7-10  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794585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TVL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81774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Usmad NHS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Science 11-12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541058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TVL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070174"/>
                  </a:ext>
                </a:extLst>
              </a:tr>
              <a:tr h="62523">
                <a:tc rowSpan="28">
                  <a:txBody>
                    <a:bodyPr/>
                    <a:lstStyle/>
                    <a:p>
                      <a:pPr algn="ctr" fontAlgn="ctr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PH" sz="800" b="1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Argao II - Elem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1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Lacking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433275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1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Consolidated (?)</a:t>
                      </a:r>
                    </a:p>
                  </a:txBody>
                  <a:tcPr marL="1954" marR="1954" marT="19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919898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Alambijud ES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All reports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7803173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Anajao ES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All reports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3836152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Apo ES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All reports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727124"/>
                  </a:ext>
                </a:extLst>
              </a:tr>
              <a:tr h="142631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Butong ES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Using different templates/list of books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036966"/>
                  </a:ext>
                </a:extLst>
              </a:tr>
              <a:tr h="142631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Colawin ES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Using different templates/list of books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6891938"/>
                  </a:ext>
                </a:extLst>
              </a:tr>
              <a:tr h="142631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Gutlang ES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Using different templates/list of books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733370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Jampang ES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All reports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446485"/>
                  </a:ext>
                </a:extLst>
              </a:tr>
              <a:tr h="142631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Mabasa ES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Using different templates/list of books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341579"/>
                  </a:ext>
                </a:extLst>
              </a:tr>
              <a:tr h="142631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Malalag ES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Using different templates/list of books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749086"/>
                  </a:ext>
                </a:extLst>
              </a:tr>
              <a:tr h="142631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Mandilikit ES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Using different templates/list of books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590138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Mompeller ES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All reports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508092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Nug-as ES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All reports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8377235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Sua ES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All reports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537690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Sumaguan ES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All reports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945423"/>
                  </a:ext>
                </a:extLst>
              </a:tr>
              <a:tr h="142631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Tulang ES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Using different templates/list of books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2750463"/>
                  </a:ext>
                </a:extLst>
              </a:tr>
              <a:tr h="66431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Math 1-6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88618"/>
                  </a:ext>
                </a:extLst>
              </a:tr>
              <a:tr h="74246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Science 1-6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158773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PH" sz="800" b="1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Argao II - Second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1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Lacking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8213603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1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Consolidated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435399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Bulasa NHS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Science 11-12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935954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TVL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561189"/>
                  </a:ext>
                </a:extLst>
              </a:tr>
              <a:tr h="189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Calagasan NHS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Using different templates/list of books; Except for Science G7-10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6520931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Colawin NHS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Science 7-10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809276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Mandilikit NHS</a:t>
                      </a:r>
                    </a:p>
                  </a:txBody>
                  <a:tcPr marL="1954" marR="1954" marT="1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LRSR 7-10 + SHS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878686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Science 11-12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748957"/>
                  </a:ext>
                </a:extLst>
              </a:tr>
              <a:tr h="6252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TVL</a:t>
                      </a:r>
                    </a:p>
                  </a:txBody>
                  <a:tcPr marL="1954" marR="1954" marT="1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0006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93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 bwMode="auto">
          <a:xfrm>
            <a:off x="1240297" y="287216"/>
            <a:ext cx="5112795" cy="633479"/>
          </a:xfrm>
          <a:prstGeom prst="flowChartPunchedTap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Status of Submission as of May 27, 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2E3FBA-2135-44D9-8EAA-3196DF36F963}"/>
              </a:ext>
            </a:extLst>
          </p:cNvPr>
          <p:cNvSpPr txBox="1"/>
          <p:nvPr/>
        </p:nvSpPr>
        <p:spPr>
          <a:xfrm>
            <a:off x="1415332" y="1168842"/>
            <a:ext cx="9962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dirty="0"/>
              <a:t> </a:t>
            </a:r>
          </a:p>
          <a:p>
            <a:endParaRPr lang="en-PH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9E60435-843B-41AD-A580-6E20A26A66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147628"/>
              </p:ext>
            </p:extLst>
          </p:nvPr>
        </p:nvGraphicFramePr>
        <p:xfrm>
          <a:off x="1240297" y="928034"/>
          <a:ext cx="10511730" cy="5643490"/>
        </p:xfrm>
        <a:graphic>
          <a:graphicData uri="http://schemas.openxmlformats.org/drawingml/2006/table">
            <a:tbl>
              <a:tblPr/>
              <a:tblGrid>
                <a:gridCol w="3588750">
                  <a:extLst>
                    <a:ext uri="{9D8B030D-6E8A-4147-A177-3AD203B41FA5}">
                      <a16:colId xmlns:a16="http://schemas.microsoft.com/office/drawing/2014/main" val="1372171200"/>
                    </a:ext>
                  </a:extLst>
                </a:gridCol>
                <a:gridCol w="3588750">
                  <a:extLst>
                    <a:ext uri="{9D8B030D-6E8A-4147-A177-3AD203B41FA5}">
                      <a16:colId xmlns:a16="http://schemas.microsoft.com/office/drawing/2014/main" val="816235468"/>
                    </a:ext>
                  </a:extLst>
                </a:gridCol>
                <a:gridCol w="3334230">
                  <a:extLst>
                    <a:ext uri="{9D8B030D-6E8A-4147-A177-3AD203B41FA5}">
                      <a16:colId xmlns:a16="http://schemas.microsoft.com/office/drawing/2014/main" val="564355470"/>
                    </a:ext>
                  </a:extLst>
                </a:gridCol>
              </a:tblGrid>
              <a:tr h="196133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PH" sz="1200" b="1" i="0" u="none" strike="noStrike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</a:rPr>
                        <a:t>Asturias North - Elem</a:t>
                      </a:r>
                    </a:p>
                  </a:txBody>
                  <a:tcPr marL="4003" marR="4003" marT="40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1" i="0" u="none" strike="noStrike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</a:rPr>
                        <a:t>COMPLETE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514881"/>
                  </a:ext>
                </a:extLst>
              </a:tr>
              <a:tr h="19613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Asturias North - Second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Lacking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136715"/>
                  </a:ext>
                </a:extLst>
              </a:tr>
              <a:tr h="1280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Looc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Norte NHS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TVL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439385"/>
                  </a:ext>
                </a:extLst>
              </a:tr>
              <a:tr h="1280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LR Survey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717393"/>
                  </a:ext>
                </a:extLst>
              </a:tr>
              <a:tr h="1280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Manguiao NHS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TVL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5643385"/>
                  </a:ext>
                </a:extLst>
              </a:tr>
              <a:tr h="1280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LR Survey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206640"/>
                  </a:ext>
                </a:extLst>
              </a:tr>
              <a:tr h="1280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Sta. Lucia NHS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TVL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431937"/>
                  </a:ext>
                </a:extLst>
              </a:tr>
              <a:tr h="1280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LR Survey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826437"/>
                  </a:ext>
                </a:extLst>
              </a:tr>
              <a:tr h="1280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Sta. Rita NHS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TVL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0708960"/>
                  </a:ext>
                </a:extLst>
              </a:tr>
              <a:tr h="1280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LR Survey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848091"/>
                  </a:ext>
                </a:extLst>
              </a:tr>
              <a:tr h="196133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2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Asturias South - Elem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COMPLETE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6880351"/>
                  </a:ext>
                </a:extLst>
              </a:tr>
              <a:tr h="19613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200" b="1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Asturias South - Second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Lacking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4532747"/>
                  </a:ext>
                </a:extLst>
              </a:tr>
              <a:tr h="1280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Looc Norte NHS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TVL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1579724"/>
                  </a:ext>
                </a:extLst>
              </a:tr>
              <a:tr h="1280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LR Survey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916922"/>
                  </a:ext>
                </a:extLst>
              </a:tr>
              <a:tr h="1280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Manguiao NHS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TVL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829105"/>
                  </a:ext>
                </a:extLst>
              </a:tr>
              <a:tr h="1280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LR Survey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6626354"/>
                  </a:ext>
                </a:extLst>
              </a:tr>
              <a:tr h="1280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Sta. Lucia NHS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TVL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128524"/>
                  </a:ext>
                </a:extLst>
              </a:tr>
              <a:tr h="1280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LR Survey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547452"/>
                  </a:ext>
                </a:extLst>
              </a:tr>
              <a:tr h="1280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Sta. Rita NHS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TVL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229108"/>
                  </a:ext>
                </a:extLst>
              </a:tr>
              <a:tr h="1280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LR Survey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506202"/>
                  </a:ext>
                </a:extLst>
              </a:tr>
              <a:tr h="1280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2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Badian -Elem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COMPLETE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419345"/>
                  </a:ext>
                </a:extLst>
              </a:tr>
              <a:tr h="1280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Badian - Second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COMPLETE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44294"/>
                  </a:ext>
                </a:extLst>
              </a:tr>
              <a:tr h="1280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2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Balamban I - Elem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COMPLETE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847466"/>
                  </a:ext>
                </a:extLst>
              </a:tr>
              <a:tr h="1280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2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Balamban I - Second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COMPLETE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935805"/>
                  </a:ext>
                </a:extLst>
              </a:tr>
              <a:tr h="1280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Balamban II - Elem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475433"/>
                  </a:ext>
                </a:extLst>
              </a:tr>
              <a:tr h="1280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Balamban II - Second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6536636"/>
                  </a:ext>
                </a:extLst>
              </a:tr>
              <a:tr h="1280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Bantayan I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6493942"/>
                  </a:ext>
                </a:extLst>
              </a:tr>
              <a:tr h="1280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Bantayan I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6022199"/>
                  </a:ext>
                </a:extLst>
              </a:tr>
              <a:tr h="1280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Bantayan II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105740"/>
                  </a:ext>
                </a:extLst>
              </a:tr>
              <a:tr h="1280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Bantayan II</a:t>
                      </a:r>
                    </a:p>
                  </a:txBody>
                  <a:tcPr marL="4003" marR="4003" marT="4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003" marR="4003" marT="4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739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42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 bwMode="auto">
          <a:xfrm>
            <a:off x="1240297" y="287216"/>
            <a:ext cx="5112795" cy="633479"/>
          </a:xfrm>
          <a:prstGeom prst="flowChartPunchedTap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Status of Submission as of May 27, 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2E3FBA-2135-44D9-8EAA-3196DF36F963}"/>
              </a:ext>
            </a:extLst>
          </p:cNvPr>
          <p:cNvSpPr txBox="1"/>
          <p:nvPr/>
        </p:nvSpPr>
        <p:spPr>
          <a:xfrm>
            <a:off x="1415332" y="1168842"/>
            <a:ext cx="9962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dirty="0"/>
              <a:t> </a:t>
            </a:r>
          </a:p>
          <a:p>
            <a:endParaRPr lang="en-PH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9B6E4FE-67A5-4878-8FF7-2ADF05753D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862394"/>
              </p:ext>
            </p:extLst>
          </p:nvPr>
        </p:nvGraphicFramePr>
        <p:xfrm>
          <a:off x="1315277" y="920695"/>
          <a:ext cx="10349285" cy="4503420"/>
        </p:xfrm>
        <a:graphic>
          <a:graphicData uri="http://schemas.openxmlformats.org/drawingml/2006/table">
            <a:tbl>
              <a:tblPr/>
              <a:tblGrid>
                <a:gridCol w="3533291">
                  <a:extLst>
                    <a:ext uri="{9D8B030D-6E8A-4147-A177-3AD203B41FA5}">
                      <a16:colId xmlns:a16="http://schemas.microsoft.com/office/drawing/2014/main" val="1266306929"/>
                    </a:ext>
                  </a:extLst>
                </a:gridCol>
                <a:gridCol w="3533291">
                  <a:extLst>
                    <a:ext uri="{9D8B030D-6E8A-4147-A177-3AD203B41FA5}">
                      <a16:colId xmlns:a16="http://schemas.microsoft.com/office/drawing/2014/main" val="978900863"/>
                    </a:ext>
                  </a:extLst>
                </a:gridCol>
                <a:gridCol w="3282703">
                  <a:extLst>
                    <a:ext uri="{9D8B030D-6E8A-4147-A177-3AD203B41FA5}">
                      <a16:colId xmlns:a16="http://schemas.microsoft.com/office/drawing/2014/main" val="278670792"/>
                    </a:ext>
                  </a:extLst>
                </a:gridCol>
              </a:tblGrid>
              <a:tr h="2032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Barili I - Elem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COMPLETE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547099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Barili</a:t>
                      </a:r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436531"/>
                  </a:ext>
                </a:extLst>
              </a:tr>
              <a:tr h="2032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Barili</a:t>
                      </a:r>
                      <a:r>
                        <a:rPr lang="en-P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II - Elem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COMPLETE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23568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PH" sz="16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Barili II - Second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COMPLETE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40545"/>
                  </a:ext>
                </a:extLst>
              </a:tr>
              <a:tr h="2032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Boljoon - Elem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199737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Boljoon - Second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132938"/>
                  </a:ext>
                </a:extLst>
              </a:tr>
              <a:tr h="2032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Borbon - Elem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9476133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Borbon - Second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964602"/>
                  </a:ext>
                </a:extLst>
              </a:tr>
              <a:tr h="2032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Carmen - Elem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COMPLETE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447485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Carmen - Second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1573789"/>
                  </a:ext>
                </a:extLst>
              </a:tr>
              <a:tr h="2032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Catmon - Elem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COMPLETE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6074634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Catmon - Second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0832994"/>
                  </a:ext>
                </a:extLst>
              </a:tr>
              <a:tr h="2032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Compostela - Elem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COMPLETE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319983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Compostela - Second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COMPLETE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4655313"/>
                  </a:ext>
                </a:extLst>
              </a:tr>
              <a:tr h="2032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Consolacion - Elem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836352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Consolacion - Second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2325162"/>
                  </a:ext>
                </a:extLst>
              </a:tr>
              <a:tr h="2032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b="1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Cordova - Elem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No Consolidation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760076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Cordova - Second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0992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74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 bwMode="auto">
          <a:xfrm>
            <a:off x="1240297" y="287216"/>
            <a:ext cx="5112795" cy="633479"/>
          </a:xfrm>
          <a:prstGeom prst="flowChartPunchedTap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Status of Submission as of May 27, 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2E3FBA-2135-44D9-8EAA-3196DF36F963}"/>
              </a:ext>
            </a:extLst>
          </p:cNvPr>
          <p:cNvSpPr txBox="1"/>
          <p:nvPr/>
        </p:nvSpPr>
        <p:spPr>
          <a:xfrm>
            <a:off x="1415332" y="1168842"/>
            <a:ext cx="9962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dirty="0"/>
              <a:t> </a:t>
            </a:r>
          </a:p>
          <a:p>
            <a:endParaRPr lang="en-PH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D23C56D-8352-4B38-BE1A-E2430A7DBA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524370"/>
              </p:ext>
            </p:extLst>
          </p:nvPr>
        </p:nvGraphicFramePr>
        <p:xfrm>
          <a:off x="1240297" y="928021"/>
          <a:ext cx="10138021" cy="5510446"/>
        </p:xfrm>
        <a:graphic>
          <a:graphicData uri="http://schemas.openxmlformats.org/drawingml/2006/table">
            <a:tbl>
              <a:tblPr/>
              <a:tblGrid>
                <a:gridCol w="3461165">
                  <a:extLst>
                    <a:ext uri="{9D8B030D-6E8A-4147-A177-3AD203B41FA5}">
                      <a16:colId xmlns:a16="http://schemas.microsoft.com/office/drawing/2014/main" val="1339956344"/>
                    </a:ext>
                  </a:extLst>
                </a:gridCol>
                <a:gridCol w="3461165">
                  <a:extLst>
                    <a:ext uri="{9D8B030D-6E8A-4147-A177-3AD203B41FA5}">
                      <a16:colId xmlns:a16="http://schemas.microsoft.com/office/drawing/2014/main" val="3992216234"/>
                    </a:ext>
                  </a:extLst>
                </a:gridCol>
                <a:gridCol w="3215691">
                  <a:extLst>
                    <a:ext uri="{9D8B030D-6E8A-4147-A177-3AD203B41FA5}">
                      <a16:colId xmlns:a16="http://schemas.microsoft.com/office/drawing/2014/main" val="885049648"/>
                    </a:ext>
                  </a:extLst>
                </a:gridCol>
              </a:tblGrid>
              <a:tr h="1518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Daanbantayan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 - Elem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746" marR="4746" marT="4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8690839"/>
                  </a:ext>
                </a:extLst>
              </a:tr>
              <a:tr h="232555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Daanbantayan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 - Second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746" marR="4746" marT="4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295466"/>
                  </a:ext>
                </a:extLst>
              </a:tr>
              <a:tr h="1471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Daanbantayan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II - Elem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746" marR="4746" marT="4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953867"/>
                  </a:ext>
                </a:extLst>
              </a:tr>
              <a:tr h="232555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Daanbantayan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II - Second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746" marR="4746" marT="4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6590281"/>
                  </a:ext>
                </a:extLst>
              </a:tr>
              <a:tr h="151873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Dalaguete I - Elem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COMPLETE</a:t>
                      </a:r>
                    </a:p>
                  </a:txBody>
                  <a:tcPr marL="4746" marR="4746" marT="4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1181820"/>
                  </a:ext>
                </a:extLst>
              </a:tr>
              <a:tr h="15187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Dalaguete I - Second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Lacking</a:t>
                      </a:r>
                    </a:p>
                  </a:txBody>
                  <a:tcPr marL="4746" marR="4746" marT="4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431507"/>
                  </a:ext>
                </a:extLst>
              </a:tr>
              <a:tr h="15187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Caleriohan NHS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 11-12</a:t>
                      </a:r>
                    </a:p>
                  </a:txBody>
                  <a:tcPr marL="4746" marR="4746" marT="4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010409"/>
                  </a:ext>
                </a:extLst>
              </a:tr>
              <a:tr h="15187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TVL</a:t>
                      </a:r>
                    </a:p>
                  </a:txBody>
                  <a:tcPr marL="4746" marR="4746" marT="4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346097"/>
                  </a:ext>
                </a:extLst>
              </a:tr>
              <a:tr h="15187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Dalaguete NHS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TVL</a:t>
                      </a:r>
                    </a:p>
                  </a:txBody>
                  <a:tcPr marL="4746" marR="4746" marT="4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12324"/>
                  </a:ext>
                </a:extLst>
              </a:tr>
              <a:tr h="15187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Mantalongon NHS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TVL</a:t>
                      </a:r>
                    </a:p>
                  </a:txBody>
                  <a:tcPr marL="4746" marR="4746" marT="4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872241"/>
                  </a:ext>
                </a:extLst>
              </a:tr>
              <a:tr h="151873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Dalaguete II - Elem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COMPLETE</a:t>
                      </a:r>
                    </a:p>
                  </a:txBody>
                  <a:tcPr marL="4746" marR="4746" marT="4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739959"/>
                  </a:ext>
                </a:extLst>
              </a:tr>
              <a:tr h="232555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Dalaguete II - Second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Lacking</a:t>
                      </a:r>
                    </a:p>
                  </a:txBody>
                  <a:tcPr marL="4746" marR="4746" marT="4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068681"/>
                  </a:ext>
                </a:extLst>
              </a:tr>
              <a:tr h="15187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Cawayan NHS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LRSR </a:t>
                      </a:r>
                    </a:p>
                  </a:txBody>
                  <a:tcPr marL="4746" marR="4746" marT="4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978387"/>
                  </a:ext>
                </a:extLst>
              </a:tr>
              <a:tr h="15187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Math 7-12</a:t>
                      </a:r>
                    </a:p>
                  </a:txBody>
                  <a:tcPr marL="4746" marR="4746" marT="4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122653"/>
                  </a:ext>
                </a:extLst>
              </a:tr>
              <a:tr h="15187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7-10</a:t>
                      </a:r>
                    </a:p>
                  </a:txBody>
                  <a:tcPr marL="4746" marR="4746" marT="4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901951"/>
                  </a:ext>
                </a:extLst>
              </a:tr>
              <a:tr h="15187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11-12</a:t>
                      </a:r>
                    </a:p>
                  </a:txBody>
                  <a:tcPr marL="4746" marR="4746" marT="4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826254"/>
                  </a:ext>
                </a:extLst>
              </a:tr>
              <a:tr h="15187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Dumalan NHS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LRSR 7-10</a:t>
                      </a:r>
                    </a:p>
                  </a:txBody>
                  <a:tcPr marL="4746" marR="4746" marT="4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24006"/>
                  </a:ext>
                </a:extLst>
              </a:tr>
              <a:tr h="15187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Dumanjug I - Elem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COMPLETE</a:t>
                      </a:r>
                    </a:p>
                  </a:txBody>
                  <a:tcPr marL="4746" marR="4746" marT="4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395872"/>
                  </a:ext>
                </a:extLst>
              </a:tr>
              <a:tr h="15187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Dumanjug I - Second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Lacking</a:t>
                      </a:r>
                    </a:p>
                  </a:txBody>
                  <a:tcPr marL="4746" marR="4746" marT="4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5559003"/>
                  </a:ext>
                </a:extLst>
              </a:tr>
              <a:tr h="15187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Cogon NHS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Grade 7 LRSR only</a:t>
                      </a:r>
                    </a:p>
                  </a:txBody>
                  <a:tcPr marL="4746" marR="4746" marT="4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898617"/>
                  </a:ext>
                </a:extLst>
              </a:tr>
              <a:tr h="15187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 NHS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Science 7-10?</a:t>
                      </a:r>
                    </a:p>
                  </a:txBody>
                  <a:tcPr marL="4746" marR="4746" marT="4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874240"/>
                  </a:ext>
                </a:extLst>
              </a:tr>
              <a:tr h="1518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Dumanjug II - Elem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COMPLETE</a:t>
                      </a:r>
                    </a:p>
                  </a:txBody>
                  <a:tcPr marL="4746" marR="4746" marT="4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880299"/>
                  </a:ext>
                </a:extLst>
              </a:tr>
              <a:tr h="232555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Dumanjug II - Second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No Reports (?)</a:t>
                      </a:r>
                    </a:p>
                  </a:txBody>
                  <a:tcPr marL="4746" marR="4746" marT="4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7564529"/>
                  </a:ext>
                </a:extLst>
              </a:tr>
              <a:tr h="1518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Ginatilan - Elem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COMPLETE</a:t>
                      </a:r>
                    </a:p>
                  </a:txBody>
                  <a:tcPr marL="4746" marR="4746" marT="4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296029"/>
                  </a:ext>
                </a:extLst>
              </a:tr>
              <a:tr h="15187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Ginatilan - Second</a:t>
                      </a:r>
                    </a:p>
                  </a:txBody>
                  <a:tcPr marL="4746" marR="4746" marT="4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746" marR="4746" marT="4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054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05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 bwMode="auto">
          <a:xfrm>
            <a:off x="1240297" y="287216"/>
            <a:ext cx="5112795" cy="633479"/>
          </a:xfrm>
          <a:prstGeom prst="flowChartPunchedTap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Status of Submission as of May 27, 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2E3FBA-2135-44D9-8EAA-3196DF36F963}"/>
              </a:ext>
            </a:extLst>
          </p:cNvPr>
          <p:cNvSpPr txBox="1"/>
          <p:nvPr/>
        </p:nvSpPr>
        <p:spPr>
          <a:xfrm>
            <a:off x="1415332" y="1168842"/>
            <a:ext cx="9962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dirty="0"/>
              <a:t> </a:t>
            </a:r>
          </a:p>
          <a:p>
            <a:endParaRPr lang="en-PH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C53DD6C-F9A2-45D7-A047-590076095C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431867"/>
              </p:ext>
            </p:extLst>
          </p:nvPr>
        </p:nvGraphicFramePr>
        <p:xfrm>
          <a:off x="1323139" y="954776"/>
          <a:ext cx="10381180" cy="5318455"/>
        </p:xfrm>
        <a:graphic>
          <a:graphicData uri="http://schemas.openxmlformats.org/drawingml/2006/table">
            <a:tbl>
              <a:tblPr/>
              <a:tblGrid>
                <a:gridCol w="3544180">
                  <a:extLst>
                    <a:ext uri="{9D8B030D-6E8A-4147-A177-3AD203B41FA5}">
                      <a16:colId xmlns:a16="http://schemas.microsoft.com/office/drawing/2014/main" val="3528277683"/>
                    </a:ext>
                  </a:extLst>
                </a:gridCol>
                <a:gridCol w="3544180">
                  <a:extLst>
                    <a:ext uri="{9D8B030D-6E8A-4147-A177-3AD203B41FA5}">
                      <a16:colId xmlns:a16="http://schemas.microsoft.com/office/drawing/2014/main" val="1540400719"/>
                    </a:ext>
                  </a:extLst>
                </a:gridCol>
                <a:gridCol w="3292820">
                  <a:extLst>
                    <a:ext uri="{9D8B030D-6E8A-4147-A177-3AD203B41FA5}">
                      <a16:colId xmlns:a16="http://schemas.microsoft.com/office/drawing/2014/main" val="4229734282"/>
                    </a:ext>
                  </a:extLst>
                </a:gridCol>
              </a:tblGrid>
              <a:tr h="1532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Liloan - Elem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790" marR="4790" marT="4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01761"/>
                  </a:ext>
                </a:extLst>
              </a:tr>
              <a:tr h="1532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Liloan - Second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790" marR="4790" marT="4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899737"/>
                  </a:ext>
                </a:extLst>
              </a:tr>
              <a:tr h="1532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Madridejos - Elem 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COMPLETE</a:t>
                      </a:r>
                    </a:p>
                  </a:txBody>
                  <a:tcPr marL="4790" marR="4790" marT="4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764775"/>
                  </a:ext>
                </a:extLst>
              </a:tr>
              <a:tr h="1532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Madridejos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- Second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790" marR="4790" marT="4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6862459"/>
                  </a:ext>
                </a:extLst>
              </a:tr>
              <a:tr h="1532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Malabuyoc</a:t>
                      </a:r>
                      <a:r>
                        <a:rPr lang="en-PH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- Elem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COMPLETE</a:t>
                      </a:r>
                    </a:p>
                  </a:txBody>
                  <a:tcPr marL="4790" marR="4790" marT="4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6367835"/>
                  </a:ext>
                </a:extLst>
              </a:tr>
              <a:tr h="1532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Malabuyoc - Second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COMPLETE</a:t>
                      </a:r>
                    </a:p>
                  </a:txBody>
                  <a:tcPr marL="4790" marR="4790" marT="4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111251"/>
                  </a:ext>
                </a:extLst>
              </a:tr>
              <a:tr h="1532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Medellin - Elem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790" marR="4790" marT="4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929154"/>
                  </a:ext>
                </a:extLst>
              </a:tr>
              <a:tr h="1532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Medellin - Second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790" marR="4790" marT="4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045587"/>
                  </a:ext>
                </a:extLst>
              </a:tr>
              <a:tr h="1532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Minglanilla</a:t>
                      </a:r>
                      <a:r>
                        <a:rPr lang="en-PH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I - Elem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COMPLETE</a:t>
                      </a:r>
                    </a:p>
                  </a:txBody>
                  <a:tcPr marL="4790" marR="4790" marT="4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914625"/>
                  </a:ext>
                </a:extLst>
              </a:tr>
              <a:tr h="234721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Minglanilla</a:t>
                      </a:r>
                      <a:r>
                        <a:rPr lang="en-PH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 I - Second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COMPLETE</a:t>
                      </a:r>
                    </a:p>
                  </a:txBody>
                  <a:tcPr marL="4790" marR="4790" marT="4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96799"/>
                  </a:ext>
                </a:extLst>
              </a:tr>
              <a:tr h="1532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Minglanilla II - Elem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790" marR="4790" marT="4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534925"/>
                  </a:ext>
                </a:extLst>
              </a:tr>
              <a:tr h="234721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Minglanilla II - Second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COMPLETE</a:t>
                      </a:r>
                    </a:p>
                  </a:txBody>
                  <a:tcPr marL="4790" marR="4790" marT="4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462228"/>
                  </a:ext>
                </a:extLst>
              </a:tr>
              <a:tr h="1532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Moalboal - Elem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COMPLETE</a:t>
                      </a:r>
                    </a:p>
                  </a:txBody>
                  <a:tcPr marL="4790" marR="4790" marT="4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1639317"/>
                  </a:ext>
                </a:extLst>
              </a:tr>
              <a:tr h="1532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Moalboal - Second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COMPLETE</a:t>
                      </a:r>
                    </a:p>
                  </a:txBody>
                  <a:tcPr marL="4790" marR="4790" marT="4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522309"/>
                  </a:ext>
                </a:extLst>
              </a:tr>
              <a:tr h="1532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Oslob - Elem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COMPLETE</a:t>
                      </a:r>
                    </a:p>
                  </a:txBody>
                  <a:tcPr marL="4790" marR="4790" marT="4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9210338"/>
                  </a:ext>
                </a:extLst>
              </a:tr>
              <a:tr h="1532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Oslob - Second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790" marR="4790" marT="4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528175"/>
                  </a:ext>
                </a:extLst>
              </a:tr>
              <a:tr h="1532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Pilar - Elem 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COMPLETE</a:t>
                      </a:r>
                    </a:p>
                  </a:txBody>
                  <a:tcPr marL="4790" marR="4790" marT="4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160168"/>
                  </a:ext>
                </a:extLst>
              </a:tr>
              <a:tr h="1532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Pilar - Second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COMPLETE</a:t>
                      </a:r>
                    </a:p>
                  </a:txBody>
                  <a:tcPr marL="4790" marR="4790" marT="4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420545"/>
                  </a:ext>
                </a:extLst>
              </a:tr>
              <a:tr h="2347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Pinamungajan I - Elem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COMPLETE</a:t>
                      </a:r>
                    </a:p>
                  </a:txBody>
                  <a:tcPr marL="4790" marR="4790" marT="4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3564864"/>
                  </a:ext>
                </a:extLst>
              </a:tr>
              <a:tr h="234721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Pinamungajan I - Second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Lacking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708694"/>
                  </a:ext>
                </a:extLst>
              </a:tr>
              <a:tr h="182028"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Anislag NHS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TVL</a:t>
                      </a:r>
                    </a:p>
                  </a:txBody>
                  <a:tcPr marL="4790" marR="4790" marT="4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666272"/>
                  </a:ext>
                </a:extLst>
              </a:tr>
              <a:tr h="234721"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Historical Enrollment Data</a:t>
                      </a:r>
                    </a:p>
                  </a:txBody>
                  <a:tcPr marL="4790" marR="4790" marT="4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475090"/>
                  </a:ext>
                </a:extLst>
              </a:tr>
              <a:tr h="1532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Pinamungajan II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790" marR="4790" marT="4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7427371"/>
                  </a:ext>
                </a:extLst>
              </a:tr>
              <a:tr h="153287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Pinamungajan II</a:t>
                      </a:r>
                    </a:p>
                  </a:txBody>
                  <a:tcPr marL="4790" marR="4790" marT="47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790" marR="4790" marT="4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5952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69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 bwMode="auto">
          <a:xfrm>
            <a:off x="1240297" y="287216"/>
            <a:ext cx="5112795" cy="633479"/>
          </a:xfrm>
          <a:prstGeom prst="flowChartPunchedTap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Status of Submission as of May 27, 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2E3FBA-2135-44D9-8EAA-3196DF36F963}"/>
              </a:ext>
            </a:extLst>
          </p:cNvPr>
          <p:cNvSpPr txBox="1"/>
          <p:nvPr/>
        </p:nvSpPr>
        <p:spPr>
          <a:xfrm>
            <a:off x="1415332" y="1168842"/>
            <a:ext cx="9962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dirty="0"/>
              <a:t> </a:t>
            </a:r>
          </a:p>
          <a:p>
            <a:endParaRPr lang="en-PH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E11547D-2221-4937-A38E-06B1566D5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617750"/>
              </p:ext>
            </p:extLst>
          </p:nvPr>
        </p:nvGraphicFramePr>
        <p:xfrm>
          <a:off x="1240297" y="767987"/>
          <a:ext cx="10066459" cy="5922188"/>
        </p:xfrm>
        <a:graphic>
          <a:graphicData uri="http://schemas.openxmlformats.org/drawingml/2006/table">
            <a:tbl>
              <a:tblPr/>
              <a:tblGrid>
                <a:gridCol w="3436733">
                  <a:extLst>
                    <a:ext uri="{9D8B030D-6E8A-4147-A177-3AD203B41FA5}">
                      <a16:colId xmlns:a16="http://schemas.microsoft.com/office/drawing/2014/main" val="2810115063"/>
                    </a:ext>
                  </a:extLst>
                </a:gridCol>
                <a:gridCol w="3436733">
                  <a:extLst>
                    <a:ext uri="{9D8B030D-6E8A-4147-A177-3AD203B41FA5}">
                      <a16:colId xmlns:a16="http://schemas.microsoft.com/office/drawing/2014/main" val="796400647"/>
                    </a:ext>
                  </a:extLst>
                </a:gridCol>
                <a:gridCol w="3192993">
                  <a:extLst>
                    <a:ext uri="{9D8B030D-6E8A-4147-A177-3AD203B41FA5}">
                      <a16:colId xmlns:a16="http://schemas.microsoft.com/office/drawing/2014/main" val="426173232"/>
                    </a:ext>
                  </a:extLst>
                </a:gridCol>
              </a:tblGrid>
              <a:tr h="974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41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1" i="0" u="none" strike="noStrike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</a:rPr>
                        <a:t>Poro - Elem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1" i="0" u="none" strike="noStrike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</a:rPr>
                        <a:t>COMPLETE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4458"/>
                  </a:ext>
                </a:extLst>
              </a:tr>
              <a:tr h="97464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1" i="0" u="none" strike="noStrike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Poro - Second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1" i="0" u="none" strike="noStrike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COMPLETE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7182316"/>
                  </a:ext>
                </a:extLst>
              </a:tr>
              <a:tr h="974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42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Ronda - Elem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1" i="0" u="none" strike="noStrike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COMPLETE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372091"/>
                  </a:ext>
                </a:extLst>
              </a:tr>
              <a:tr h="97464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Ronda - Second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1" i="0" u="none" strike="noStrike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COMPLETE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62883"/>
                  </a:ext>
                </a:extLst>
              </a:tr>
              <a:tr h="974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43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Samboan - Elem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1" i="0" u="none" strike="noStrike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COMPLETE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5514402"/>
                  </a:ext>
                </a:extLst>
              </a:tr>
              <a:tr h="97464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Samboan - Second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1" i="0" u="none" strike="noStrike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COMPLETE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5363045"/>
                  </a:ext>
                </a:extLst>
              </a:tr>
              <a:tr h="1492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44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San Fernando I - Elem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COMPLETE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626595"/>
                  </a:ext>
                </a:extLst>
              </a:tr>
              <a:tr h="149241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San Fernando I - Second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044344"/>
                  </a:ext>
                </a:extLst>
              </a:tr>
              <a:tr h="974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45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San Fernando II - Elem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1340679"/>
                  </a:ext>
                </a:extLst>
              </a:tr>
              <a:tr h="149241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San Fernando II - Second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3067144"/>
                  </a:ext>
                </a:extLst>
              </a:tr>
              <a:tr h="974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46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San Francisco - Elem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COMPLETE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4824452"/>
                  </a:ext>
                </a:extLst>
              </a:tr>
              <a:tr h="149241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1" i="0" u="none" strike="noStrike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San Francisco - Second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COMPLETE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7061531"/>
                  </a:ext>
                </a:extLst>
              </a:tr>
              <a:tr h="1492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47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1" i="0" u="none" strike="noStrike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San Remigio I  - Elem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COMPLETE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0588488"/>
                  </a:ext>
                </a:extLst>
              </a:tr>
              <a:tr h="149241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1" i="0" u="none" strike="noStrike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San Remigio I  - Second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COMPLETE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068398"/>
                  </a:ext>
                </a:extLst>
              </a:tr>
              <a:tr h="1492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48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1" i="0" u="none" strike="noStrike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San Remigio II - Elem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COMPLETE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1086586"/>
                  </a:ext>
                </a:extLst>
              </a:tr>
              <a:tr h="149241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1" i="0" u="none" strike="noStrike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San Remigio II - Second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1" i="0" u="none" strike="noStrike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COMPLETE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6050099"/>
                  </a:ext>
                </a:extLst>
              </a:tr>
              <a:tr h="974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48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1" i="0" u="none" strike="noStrike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Santa Fe - Elem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1" i="0" u="none" strike="noStrike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COMPLETE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685678"/>
                  </a:ext>
                </a:extLst>
              </a:tr>
              <a:tr h="97464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Santa Fe - Second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271113"/>
                  </a:ext>
                </a:extLst>
              </a:tr>
              <a:tr h="974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50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1" i="0" u="none" strike="noStrike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Santander - Elem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COMPLETE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9017002"/>
                  </a:ext>
                </a:extLst>
              </a:tr>
              <a:tr h="97464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1" i="0" u="none" strike="noStrike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Santander - Second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1" i="0" u="none" strike="noStrike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COMPLETE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9978581"/>
                  </a:ext>
                </a:extLst>
              </a:tr>
              <a:tr h="974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51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1" i="0" u="none" strike="noStrike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Sibonga - Elem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COMPLETE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34112"/>
                  </a:ext>
                </a:extLst>
              </a:tr>
              <a:tr h="97464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Sibonga - Second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611620"/>
                  </a:ext>
                </a:extLst>
              </a:tr>
              <a:tr h="974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52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Sogod - Elem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9044196"/>
                  </a:ext>
                </a:extLst>
              </a:tr>
              <a:tr h="97464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Sogod - Second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149322"/>
                  </a:ext>
                </a:extLst>
              </a:tr>
              <a:tr h="974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53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Tabogon - Elem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709415"/>
                  </a:ext>
                </a:extLst>
              </a:tr>
              <a:tr h="97464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PH" sz="1000" b="1" i="0" u="none" strike="noStrike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Tabogon - Second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COMPLETE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959718"/>
                  </a:ext>
                </a:extLst>
              </a:tr>
              <a:tr h="974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54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Tabuelan - Elem 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1121785"/>
                  </a:ext>
                </a:extLst>
              </a:tr>
              <a:tr h="97464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Tabuelan - Second 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68668"/>
                  </a:ext>
                </a:extLst>
              </a:tr>
              <a:tr h="974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55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1" i="0" u="none" strike="noStrike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Tuburan I - Elem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COMPLETE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3794302"/>
                  </a:ext>
                </a:extLst>
              </a:tr>
              <a:tr h="97464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Tuburan I - Second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301774"/>
                  </a:ext>
                </a:extLst>
              </a:tr>
              <a:tr h="974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56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Tuburan II - Elem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1252204"/>
                  </a:ext>
                </a:extLst>
              </a:tr>
              <a:tr h="97464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Tuburan II - Second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68456"/>
                  </a:ext>
                </a:extLst>
              </a:tr>
              <a:tr h="97464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57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1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Tudela - Elem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Lacking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667706"/>
                  </a:ext>
                </a:extLst>
              </a:tr>
              <a:tr h="97464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Villahermoso ES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Science 1-6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6864606"/>
                  </a:ext>
                </a:extLst>
              </a:tr>
              <a:tr h="97464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000" b="1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Tudela - Second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Lacking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513563"/>
                  </a:ext>
                </a:extLst>
              </a:tr>
              <a:tr h="97464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Puertobello NHS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LRSR 7-10 + SHS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862252"/>
                  </a:ext>
                </a:extLst>
              </a:tr>
              <a:tr h="97464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TVL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599557"/>
                  </a:ext>
                </a:extLst>
              </a:tr>
              <a:tr h="94418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Tudela NHS</a:t>
                      </a:r>
                    </a:p>
                  </a:txBody>
                  <a:tcPr marL="3046" marR="3046" marT="30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TVL</a:t>
                      </a:r>
                    </a:p>
                  </a:txBody>
                  <a:tcPr marL="3046" marR="3046" marT="3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132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35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57200" y="1470228"/>
            <a:ext cx="11277600" cy="313932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“The function of leadership is to produce more leaders, not more followers.”</a:t>
            </a:r>
          </a:p>
        </p:txBody>
      </p:sp>
    </p:spTree>
    <p:extLst>
      <p:ext uri="{BB962C8B-B14F-4D97-AF65-F5344CB8AC3E}">
        <p14:creationId xmlns:p14="http://schemas.microsoft.com/office/powerpoint/2010/main" val="217589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 bwMode="auto">
          <a:xfrm>
            <a:off x="1403797" y="566671"/>
            <a:ext cx="9659314" cy="824248"/>
          </a:xfrm>
          <a:prstGeom prst="flowChartPunchedTap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Roles and Functions</a:t>
            </a:r>
          </a:p>
        </p:txBody>
      </p:sp>
      <p:sp>
        <p:nvSpPr>
          <p:cNvPr id="3" name="Round Diagonal Corner Rectangle 2"/>
          <p:cNvSpPr/>
          <p:nvPr/>
        </p:nvSpPr>
        <p:spPr bwMode="auto">
          <a:xfrm>
            <a:off x="1197735" y="1429019"/>
            <a:ext cx="10354614" cy="4997002"/>
          </a:xfrm>
          <a:prstGeom prst="round2Diag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en-US" sz="2000" b="1" i="1" dirty="0">
                <a:latin typeface="Arial Narrow" panose="020B0606020202030204" pitchFamily="34" charset="0"/>
              </a:rPr>
              <a:t>Division Office CID – LRMD Section (LRMDS)</a:t>
            </a:r>
          </a:p>
          <a:p>
            <a:pPr lvl="0" algn="just"/>
            <a:endParaRPr lang="en-US" sz="1100" b="1" i="1" dirty="0">
              <a:latin typeface="Arial Narrow" panose="020B0606020202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200" b="1" i="1" u="sng" dirty="0">
                <a:latin typeface="Arial Narrow" panose="020B0606020202030204" pitchFamily="34" charset="0"/>
              </a:rPr>
              <a:t>Manage the implementation of policies, guidelines, standards, and specifications in the procurement, development, production, and utilization of LRs</a:t>
            </a:r>
            <a:r>
              <a:rPr lang="en-US" sz="2200" b="1" i="1" dirty="0">
                <a:latin typeface="Arial Narrow" panose="020B0606020202030204" pitchFamily="34" charset="0"/>
              </a:rPr>
              <a:t>.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200" b="1" i="1" dirty="0">
                <a:latin typeface="Arial Narrow" panose="020B0606020202030204" pitchFamily="34" charset="0"/>
              </a:rPr>
              <a:t>Evaluate, quality assure, and approve localized LRs for the use of schools, learning centers and the schools division office.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200" b="1" i="1" dirty="0">
                <a:latin typeface="Arial Narrow" panose="020B0606020202030204" pitchFamily="34" charset="0"/>
              </a:rPr>
              <a:t>Develop materials for various delivery systems through the use of ICT-enabled solutions.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200" b="1" i="1" u="sng" dirty="0">
                <a:latin typeface="Arial Narrow" panose="020B0606020202030204" pitchFamily="34" charset="0"/>
              </a:rPr>
              <a:t>Provide technical assistance to schools and learning centers in development, production, storage, distribution, and utilization of LRs </a:t>
            </a:r>
            <a:r>
              <a:rPr lang="en-US" sz="2200" b="1" i="1" dirty="0">
                <a:latin typeface="Arial Narrow" panose="020B0606020202030204" pitchFamily="34" charset="0"/>
              </a:rPr>
              <a:t>in collaboration with the regional CLMD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200" b="1" i="1" u="sng" dirty="0">
                <a:latin typeface="Arial Narrow" panose="020B0606020202030204" pitchFamily="34" charset="0"/>
              </a:rPr>
              <a:t>Oversee the utilization of processes to support access to teaching &amp; learning resources.</a:t>
            </a:r>
          </a:p>
          <a:p>
            <a:pPr lvl="0" algn="just"/>
            <a:endParaRPr lang="en-PH" sz="2000" b="1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81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8000" y="2297163"/>
            <a:ext cx="10588978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600" b="1" dirty="0">
                <a:solidFill>
                  <a:prstClr val="black"/>
                </a:solidFill>
                <a:latin typeface="French Script MT" panose="03020402040607040605" pitchFamily="66" charset="0"/>
                <a:cs typeface="Arial" charset="0"/>
              </a:rPr>
              <a:t>Thank You and God bless!</a:t>
            </a:r>
          </a:p>
        </p:txBody>
      </p:sp>
    </p:spTree>
    <p:extLst>
      <p:ext uri="{BB962C8B-B14F-4D97-AF65-F5344CB8AC3E}">
        <p14:creationId xmlns:p14="http://schemas.microsoft.com/office/powerpoint/2010/main" val="102964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 bwMode="auto">
          <a:xfrm>
            <a:off x="1403797" y="566671"/>
            <a:ext cx="9659314" cy="824248"/>
          </a:xfrm>
          <a:prstGeom prst="flowChartPunchedTap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The LR Validation… Why validate</a:t>
            </a:r>
          </a:p>
        </p:txBody>
      </p:sp>
      <p:sp>
        <p:nvSpPr>
          <p:cNvPr id="3" name="Round Diagonal Corner Rectangle 2"/>
          <p:cNvSpPr/>
          <p:nvPr/>
        </p:nvSpPr>
        <p:spPr bwMode="auto">
          <a:xfrm>
            <a:off x="1197735" y="1429019"/>
            <a:ext cx="10354614" cy="4997002"/>
          </a:xfrm>
          <a:prstGeom prst="round2Diag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en-US" sz="2000" b="1" i="1" dirty="0">
                <a:latin typeface="Arial Narrow" panose="020B0606020202030204" pitchFamily="34" charset="0"/>
              </a:rPr>
              <a:t>Validation is inline with these functions and mandates</a:t>
            </a:r>
            <a:endParaRPr lang="en-US" sz="1100" b="1" i="1" dirty="0">
              <a:latin typeface="Arial Narrow" panose="020B0606020202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i="1" u="sng" dirty="0">
                <a:latin typeface="Mistral" panose="03090702030407020403" pitchFamily="66" charset="0"/>
              </a:rPr>
              <a:t>Manage the implementation of policies, guidelines, standards, and specifications in the procurement, development, production, and utilization of LRs</a:t>
            </a:r>
            <a:r>
              <a:rPr lang="en-US" i="1" dirty="0">
                <a:latin typeface="Mistral" panose="03090702030407020403" pitchFamily="66" charset="0"/>
              </a:rPr>
              <a:t>.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i="1" u="sng" dirty="0">
                <a:latin typeface="Mistral" panose="03090702030407020403" pitchFamily="66" charset="0"/>
              </a:rPr>
              <a:t>Provide technical assistance to schools and learning centers in development, production, storage, distribution, and utilization of LRs </a:t>
            </a:r>
            <a:r>
              <a:rPr lang="en-US" i="1" dirty="0">
                <a:latin typeface="Mistral" panose="03090702030407020403" pitchFamily="66" charset="0"/>
              </a:rPr>
              <a:t>in collaboration with the regional CLMD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i="1" u="sng" dirty="0">
                <a:latin typeface="Mistral" panose="03090702030407020403" pitchFamily="66" charset="0"/>
              </a:rPr>
              <a:t>Oversee the utilization of processes to support access to teaching &amp; learning resources.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en-US" sz="2000" b="1" i="1" u="sng" dirty="0">
              <a:latin typeface="Arial Narrow" panose="020B0606020202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n-US" sz="2000" b="1" i="1" dirty="0">
                <a:latin typeface="Arial Narrow" panose="020B0606020202030204" pitchFamily="34" charset="0"/>
              </a:rPr>
              <a:t>In order to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000" b="1" i="1" dirty="0">
                <a:latin typeface="Arial Narrow" panose="020B0606020202030204" pitchFamily="34" charset="0"/>
              </a:rPr>
              <a:t>establish baseline data of our LR Status and Conditions in the Division;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000" b="1" i="1" dirty="0">
                <a:latin typeface="Arial Narrow" panose="020B0606020202030204" pitchFamily="34" charset="0"/>
              </a:rPr>
              <a:t>submit correct data and information to BLR Central Office;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000" b="1" i="1" dirty="0">
                <a:latin typeface="Arial Narrow" panose="020B0606020202030204" pitchFamily="34" charset="0"/>
              </a:rPr>
              <a:t>have accurate basis in the requisition of LR for schools to CO;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000" b="1" i="1" dirty="0">
                <a:latin typeface="Arial Narrow" panose="020B0606020202030204" pitchFamily="34" charset="0"/>
              </a:rPr>
              <a:t>ensure that books are distributed equally, reasonably to all school based on needs;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000" b="1" i="1" dirty="0">
                <a:latin typeface="Arial Narrow" panose="020B0606020202030204" pitchFamily="34" charset="0"/>
              </a:rPr>
              <a:t>establish an effective LR management system;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000" b="1" i="1" dirty="0">
                <a:latin typeface="Arial Narrow" panose="020B0606020202030204" pitchFamily="34" charset="0"/>
              </a:rPr>
              <a:t>monitor effectively  and efficiently the utilization of LRs;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000" b="1" i="1" dirty="0">
                <a:latin typeface="Arial Narrow" panose="020B0606020202030204" pitchFamily="34" charset="0"/>
              </a:rPr>
              <a:t>and many others.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en-US" sz="2000" b="1" i="1" dirty="0">
              <a:latin typeface="Arial Narrow" panose="020B0606020202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en-US" sz="2000" b="1" i="1" dirty="0">
              <a:latin typeface="Arial Narrow" panose="020B0606020202030204" pitchFamily="34" charset="0"/>
            </a:endParaRPr>
          </a:p>
          <a:p>
            <a:pPr lvl="0" algn="just"/>
            <a:endParaRPr lang="en-PH" sz="2000" b="1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77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 bwMode="auto">
          <a:xfrm>
            <a:off x="1232346" y="319021"/>
            <a:ext cx="7511603" cy="633479"/>
          </a:xfrm>
          <a:prstGeom prst="flowChartPunchedTap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LEARNER’S RESOURCES SITUATION REPORT </a:t>
            </a:r>
            <a:r>
              <a:rPr lang="en-PH" sz="1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as of May 20, 2019 (Unvalidated Data)</a:t>
            </a:r>
            <a:endParaRPr kumimoji="0" lang="en-PH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stino Std" panose="020608030304050202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D47874F-DB03-4B52-AB13-A7DE780BA5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502897"/>
              </p:ext>
            </p:extLst>
          </p:nvPr>
        </p:nvGraphicFramePr>
        <p:xfrm>
          <a:off x="1238250" y="819150"/>
          <a:ext cx="10515599" cy="5393031"/>
        </p:xfrm>
        <a:graphic>
          <a:graphicData uri="http://schemas.openxmlformats.org/drawingml/2006/table">
            <a:tbl>
              <a:tblPr/>
              <a:tblGrid>
                <a:gridCol w="686572">
                  <a:extLst>
                    <a:ext uri="{9D8B030D-6E8A-4147-A177-3AD203B41FA5}">
                      <a16:colId xmlns:a16="http://schemas.microsoft.com/office/drawing/2014/main" val="2612214060"/>
                    </a:ext>
                  </a:extLst>
                </a:gridCol>
                <a:gridCol w="1312605">
                  <a:extLst>
                    <a:ext uri="{9D8B030D-6E8A-4147-A177-3AD203B41FA5}">
                      <a16:colId xmlns:a16="http://schemas.microsoft.com/office/drawing/2014/main" val="2967614058"/>
                    </a:ext>
                  </a:extLst>
                </a:gridCol>
                <a:gridCol w="2893930">
                  <a:extLst>
                    <a:ext uri="{9D8B030D-6E8A-4147-A177-3AD203B41FA5}">
                      <a16:colId xmlns:a16="http://schemas.microsoft.com/office/drawing/2014/main" val="3883572798"/>
                    </a:ext>
                  </a:extLst>
                </a:gridCol>
                <a:gridCol w="692476">
                  <a:extLst>
                    <a:ext uri="{9D8B030D-6E8A-4147-A177-3AD203B41FA5}">
                      <a16:colId xmlns:a16="http://schemas.microsoft.com/office/drawing/2014/main" val="2467965503"/>
                    </a:ext>
                  </a:extLst>
                </a:gridCol>
                <a:gridCol w="205617">
                  <a:extLst>
                    <a:ext uri="{9D8B030D-6E8A-4147-A177-3AD203B41FA5}">
                      <a16:colId xmlns:a16="http://schemas.microsoft.com/office/drawing/2014/main" val="297793231"/>
                    </a:ext>
                  </a:extLst>
                </a:gridCol>
                <a:gridCol w="466188">
                  <a:extLst>
                    <a:ext uri="{9D8B030D-6E8A-4147-A177-3AD203B41FA5}">
                      <a16:colId xmlns:a16="http://schemas.microsoft.com/office/drawing/2014/main" val="27506223"/>
                    </a:ext>
                  </a:extLst>
                </a:gridCol>
                <a:gridCol w="410112">
                  <a:extLst>
                    <a:ext uri="{9D8B030D-6E8A-4147-A177-3AD203B41FA5}">
                      <a16:colId xmlns:a16="http://schemas.microsoft.com/office/drawing/2014/main" val="1185720718"/>
                    </a:ext>
                  </a:extLst>
                </a:gridCol>
                <a:gridCol w="923163">
                  <a:extLst>
                    <a:ext uri="{9D8B030D-6E8A-4147-A177-3AD203B41FA5}">
                      <a16:colId xmlns:a16="http://schemas.microsoft.com/office/drawing/2014/main" val="2827237400"/>
                    </a:ext>
                  </a:extLst>
                </a:gridCol>
                <a:gridCol w="878514">
                  <a:extLst>
                    <a:ext uri="{9D8B030D-6E8A-4147-A177-3AD203B41FA5}">
                      <a16:colId xmlns:a16="http://schemas.microsoft.com/office/drawing/2014/main" val="412411293"/>
                    </a:ext>
                  </a:extLst>
                </a:gridCol>
                <a:gridCol w="1333275">
                  <a:extLst>
                    <a:ext uri="{9D8B030D-6E8A-4147-A177-3AD203B41FA5}">
                      <a16:colId xmlns:a16="http://schemas.microsoft.com/office/drawing/2014/main" val="317414979"/>
                    </a:ext>
                  </a:extLst>
                </a:gridCol>
                <a:gridCol w="713147">
                  <a:extLst>
                    <a:ext uri="{9D8B030D-6E8A-4147-A177-3AD203B41FA5}">
                      <a16:colId xmlns:a16="http://schemas.microsoft.com/office/drawing/2014/main" val="2690352356"/>
                    </a:ext>
                  </a:extLst>
                </a:gridCol>
              </a:tblGrid>
              <a:tr h="199969">
                <a:tc>
                  <a:txBody>
                    <a:bodyPr/>
                    <a:lstStyle/>
                    <a:p>
                      <a:pPr algn="l" fontAlgn="b"/>
                      <a:endParaRPr lang="en-P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5" marR="5455" marT="5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5" marR="5455" marT="5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5" marR="5455" marT="5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5" marR="5455" marT="5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P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5" marR="5455" marT="5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P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5" marR="5455" marT="5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P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5" marR="5455" marT="5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P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5" marR="5455" marT="5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5" marR="5455" marT="5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5" marR="5455" marT="5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5" marR="5455" marT="54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555446"/>
                  </a:ext>
                </a:extLst>
              </a:tr>
              <a:tr h="41304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PH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Subject and Grade Level                                                                                                        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Title                                                  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PH" sz="15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Quantity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PH" sz="15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Actual Enrollment SY 2018-2019 (Quick Count Data)                        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PH" sz="15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LRs Situation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43643"/>
                  </a:ext>
                </a:extLst>
              </a:tr>
              <a:tr h="768112">
                <a:tc gridSpan="2"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PH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Actual Quantity of LRs 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PH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Losses and Damages  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PH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Losses and Damages  </a:t>
                      </a:r>
                      <a:endParaRPr lang="en-PH" dirty="0"/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PH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Usable                                                                                                                                                  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Usable                                                                                                                                                  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Learner's Resources Shortage/Deficiency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Learner's Resources Excess                                                                                                                                                        </a:t>
                      </a:r>
                    </a:p>
                  </a:txBody>
                  <a:tcPr marL="5455" marR="5455" marT="54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3138852"/>
                  </a:ext>
                </a:extLst>
              </a:tr>
              <a:tr h="237118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English 1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18387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976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976</a:t>
                      </a:r>
                      <a:endParaRPr lang="en-PH" sz="1400" dirty="0"/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17411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17411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53, 274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35, 863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0626472"/>
                  </a:ext>
                </a:extLst>
              </a:tr>
              <a:tr h="448229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1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Sinugbuanong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Bisaya</a:t>
                      </a:r>
                      <a:endParaRPr lang="en-PH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Mathematics LM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38565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2642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2642</a:t>
                      </a:r>
                      <a:endParaRPr lang="en-PH" sz="1400" dirty="0"/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35923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35923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53, 274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17, 351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800072"/>
                  </a:ext>
                </a:extLst>
              </a:tr>
              <a:tr h="248103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Others _____________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Mathematics LM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5755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249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249</a:t>
                      </a:r>
                      <a:endParaRPr lang="en-PH" sz="1400" dirty="0"/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5506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5506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53, 274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47, 768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028983"/>
                  </a:ext>
                </a:extLst>
              </a:tr>
              <a:tr h="237118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Filipino 1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22934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792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792</a:t>
                      </a:r>
                      <a:endParaRPr lang="en-PH" sz="1400" dirty="0"/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22142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22142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53, 274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31, 132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985721"/>
                  </a:ext>
                </a:extLst>
              </a:tr>
              <a:tr h="410892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 1 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Sinugbuanong Bisaya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Araling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Panlipunan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LM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39188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2934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2934</a:t>
                      </a:r>
                      <a:endParaRPr lang="en-PH" sz="1400" dirty="0"/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36254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36254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53, 274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17, 020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968539"/>
                  </a:ext>
                </a:extLst>
              </a:tr>
              <a:tr h="251535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Others _____________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Araling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Panlipunan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LM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4897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270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270</a:t>
                      </a:r>
                      <a:endParaRPr lang="en-PH" sz="1400" dirty="0"/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4627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4627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53, 274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48, 647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551401"/>
                  </a:ext>
                </a:extLst>
              </a:tr>
              <a:tr h="448229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EsP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Sinugbuanong Bisaya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Edukasyon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Pagpapakatao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LM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38865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2795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2795</a:t>
                      </a:r>
                      <a:endParaRPr lang="en-PH" sz="1400" dirty="0"/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36070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36070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53, 274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17, 204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3654693"/>
                  </a:ext>
                </a:extLst>
              </a:tr>
              <a:tr h="448229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Others _____________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Edukasyon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Pagpapakatao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LM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4425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244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244</a:t>
                      </a:r>
                      <a:endParaRPr lang="en-PH" sz="1400" dirty="0"/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4181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4181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53, 274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49, 093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491333"/>
                  </a:ext>
                </a:extLst>
              </a:tr>
              <a:tr h="448229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MTB-MLE 1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Sinugbuanong Bisaya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Mother Tongue Based-Multilingual Education LM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40001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2831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2831</a:t>
                      </a:r>
                      <a:endParaRPr lang="en-PH" sz="1400" dirty="0"/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37170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37170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53, 274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16, 104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9574568"/>
                  </a:ext>
                </a:extLst>
              </a:tr>
              <a:tr h="448229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Others _____________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Mother Tongue Based-Multilingual Education LM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5223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</a:t>
                      </a:r>
                      <a:endParaRPr lang="en-PH" sz="1400" dirty="0"/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P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4965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4965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53, 274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48, 309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5455" marR="5455" marT="5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8499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3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 bwMode="auto">
          <a:xfrm>
            <a:off x="1232346" y="319021"/>
            <a:ext cx="7511603" cy="633479"/>
          </a:xfrm>
          <a:prstGeom prst="flowChartPunchedTap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LEARNER’S RESOURCES SITUATION REPORT </a:t>
            </a:r>
            <a:r>
              <a:rPr lang="en-PH" sz="1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as of May 20, 2019 (Unvalidated Data)</a:t>
            </a:r>
            <a:endParaRPr kumimoji="0" lang="en-PH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stino Std" panose="020608030304050202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AF5BF6-7405-4885-A46F-B76671557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728912"/>
              </p:ext>
            </p:extLst>
          </p:nvPr>
        </p:nvGraphicFramePr>
        <p:xfrm>
          <a:off x="1232346" y="952500"/>
          <a:ext cx="10540555" cy="5507310"/>
        </p:xfrm>
        <a:graphic>
          <a:graphicData uri="http://schemas.openxmlformats.org/drawingml/2006/table">
            <a:tbl>
              <a:tblPr/>
              <a:tblGrid>
                <a:gridCol w="698534">
                  <a:extLst>
                    <a:ext uri="{9D8B030D-6E8A-4147-A177-3AD203B41FA5}">
                      <a16:colId xmlns:a16="http://schemas.microsoft.com/office/drawing/2014/main" val="3697810246"/>
                    </a:ext>
                  </a:extLst>
                </a:gridCol>
                <a:gridCol w="1324085">
                  <a:extLst>
                    <a:ext uri="{9D8B030D-6E8A-4147-A177-3AD203B41FA5}">
                      <a16:colId xmlns:a16="http://schemas.microsoft.com/office/drawing/2014/main" val="1611541027"/>
                    </a:ext>
                  </a:extLst>
                </a:gridCol>
                <a:gridCol w="2773281">
                  <a:extLst>
                    <a:ext uri="{9D8B030D-6E8A-4147-A177-3AD203B41FA5}">
                      <a16:colId xmlns:a16="http://schemas.microsoft.com/office/drawing/2014/main" val="1967712707"/>
                    </a:ext>
                  </a:extLst>
                </a:gridCol>
                <a:gridCol w="698534">
                  <a:extLst>
                    <a:ext uri="{9D8B030D-6E8A-4147-A177-3AD203B41FA5}">
                      <a16:colId xmlns:a16="http://schemas.microsoft.com/office/drawing/2014/main" val="1779432293"/>
                    </a:ext>
                  </a:extLst>
                </a:gridCol>
                <a:gridCol w="698534">
                  <a:extLst>
                    <a:ext uri="{9D8B030D-6E8A-4147-A177-3AD203B41FA5}">
                      <a16:colId xmlns:a16="http://schemas.microsoft.com/office/drawing/2014/main" val="3925681425"/>
                    </a:ext>
                  </a:extLst>
                </a:gridCol>
                <a:gridCol w="1386640">
                  <a:extLst>
                    <a:ext uri="{9D8B030D-6E8A-4147-A177-3AD203B41FA5}">
                      <a16:colId xmlns:a16="http://schemas.microsoft.com/office/drawing/2014/main" val="275437733"/>
                    </a:ext>
                  </a:extLst>
                </a:gridCol>
                <a:gridCol w="875773">
                  <a:extLst>
                    <a:ext uri="{9D8B030D-6E8A-4147-A177-3AD203B41FA5}">
                      <a16:colId xmlns:a16="http://schemas.microsoft.com/office/drawing/2014/main" val="1170857456"/>
                    </a:ext>
                  </a:extLst>
                </a:gridCol>
                <a:gridCol w="1386640">
                  <a:extLst>
                    <a:ext uri="{9D8B030D-6E8A-4147-A177-3AD203B41FA5}">
                      <a16:colId xmlns:a16="http://schemas.microsoft.com/office/drawing/2014/main" val="2609357043"/>
                    </a:ext>
                  </a:extLst>
                </a:gridCol>
                <a:gridCol w="698534">
                  <a:extLst>
                    <a:ext uri="{9D8B030D-6E8A-4147-A177-3AD203B41FA5}">
                      <a16:colId xmlns:a16="http://schemas.microsoft.com/office/drawing/2014/main" val="260715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endParaRPr lang="en-P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4" marR="4844" marT="4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4" marR="4844" marT="4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4" marR="4844" marT="4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4" marR="4844" marT="4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4" marR="4844" marT="4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4" marR="4844" marT="4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4" marR="4844" marT="4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4" marR="4844" marT="4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4" marR="4844" marT="4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608535"/>
                  </a:ext>
                </a:extLst>
              </a:tr>
              <a:tr h="39224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PH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Subject and Grade Level                                                                                                        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Title                                                                                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Quantity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Actual Enrollment SY 2018-2019 (Quick Count Data)                           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LRs Situation</a:t>
                      </a:r>
                    </a:p>
                  </a:txBody>
                  <a:tcPr marL="4844" marR="4844" marT="48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991657"/>
                  </a:ext>
                </a:extLst>
              </a:tr>
              <a:tr h="745563">
                <a:tc gridSpan="2"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PH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Actual Quantity of LRs </a:t>
                      </a:r>
                    </a:p>
                  </a:txBody>
                  <a:tcPr marL="4844" marR="4844" marT="48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PH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Losses and Damages  </a:t>
                      </a:r>
                    </a:p>
                  </a:txBody>
                  <a:tcPr marL="4844" marR="4844" marT="48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PH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Usable          </a:t>
                      </a:r>
                    </a:p>
                  </a:txBody>
                  <a:tcPr marL="4844" marR="4844" marT="48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PH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Learner's Resources Shortage/Deficiency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844" marR="4844" marT="48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PH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Learner's Resources Excess                                                                                                                                                        </a:t>
                      </a:r>
                    </a:p>
                  </a:txBody>
                  <a:tcPr marL="4844" marR="4844" marT="48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2047825"/>
                  </a:ext>
                </a:extLst>
              </a:tr>
              <a:tr h="205926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English 2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Let's Begin Reading in English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29938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5575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24363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39, 661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15, 298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6096990"/>
                  </a:ext>
                </a:extLst>
              </a:tr>
              <a:tr h="383089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2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Sinugbuanong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Bisaya</a:t>
                      </a:r>
                      <a:endParaRPr lang="en-PH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Mathematics LM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29613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5038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24575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39, 661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15, 086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7399"/>
                  </a:ext>
                </a:extLst>
              </a:tr>
              <a:tr h="383089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Others _____________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Mathematics LM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1034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927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39, 661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38, 734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78575"/>
                  </a:ext>
                </a:extLst>
              </a:tr>
              <a:tr h="205926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Filipino 2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Ang Bagong </a:t>
                      </a:r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Batang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Pinoy</a:t>
                      </a:r>
                      <a:endParaRPr lang="en-PH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34996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5286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29710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39, 661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9, 951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432704"/>
                  </a:ext>
                </a:extLst>
              </a:tr>
              <a:tr h="383089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 2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Sinugbuanong Bisaya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Araling Panlipunan LM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30180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4242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25938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39, 661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13, 723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455060"/>
                  </a:ext>
                </a:extLst>
              </a:tr>
              <a:tr h="383089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Others _____________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Araling Panlipunan LM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1148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198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39, 661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38, 711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2340362"/>
                  </a:ext>
                </a:extLst>
              </a:tr>
              <a:tr h="383089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EsP 2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Sinugbuanong Bisaya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Edukasyon sa Pagpapakatao LM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32454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4244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28210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39, 661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11, 451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87765"/>
                  </a:ext>
                </a:extLst>
              </a:tr>
              <a:tr h="383089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Others _____________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Edukasyon sa Pagpapakatao LM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704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631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39, 661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39, 030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962871"/>
                  </a:ext>
                </a:extLst>
              </a:tr>
              <a:tr h="383089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MTB-MLE 2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Sinugbuanong Bisaya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Mother Tongue Based-Multilingual Education LM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36147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5423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30724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39, 661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8, 937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857657"/>
                  </a:ext>
                </a:extLst>
              </a:tr>
              <a:tr h="383089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Others _____________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Mother Tongue Based-Multilingual Education LM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753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705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39, 661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38, 956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40617"/>
                  </a:ext>
                </a:extLst>
              </a:tr>
              <a:tr h="383089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MAPEH 2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Sinugbuanong Bisaya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Musis, Arts, Physical Education and Health LM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38086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4890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33196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39, 661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6, 465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4033291"/>
                  </a:ext>
                </a:extLst>
              </a:tr>
              <a:tr h="383089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Others _____________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Musis, Arts, Physical Education and Health LM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791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758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39, 661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38, 903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4844" marR="4844" marT="48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846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80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 bwMode="auto">
          <a:xfrm>
            <a:off x="1232345" y="319022"/>
            <a:ext cx="7511603" cy="490603"/>
          </a:xfrm>
          <a:prstGeom prst="flowChartPunchedTap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LEARNER’S RESOURCES SITUATION REPORT </a:t>
            </a:r>
            <a:r>
              <a:rPr lang="en-PH" sz="1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as of May 20, 2019 (Unvalidated Data)</a:t>
            </a:r>
            <a:endParaRPr kumimoji="0" lang="en-PH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stino Std" panose="020608030304050202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50584B0-D6D0-4655-A51F-E41FEBDE7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614823"/>
              </p:ext>
            </p:extLst>
          </p:nvPr>
        </p:nvGraphicFramePr>
        <p:xfrm>
          <a:off x="1232345" y="628651"/>
          <a:ext cx="10531029" cy="6084775"/>
        </p:xfrm>
        <a:graphic>
          <a:graphicData uri="http://schemas.openxmlformats.org/drawingml/2006/table">
            <a:tbl>
              <a:tblPr/>
              <a:tblGrid>
                <a:gridCol w="687698">
                  <a:extLst>
                    <a:ext uri="{9D8B030D-6E8A-4147-A177-3AD203B41FA5}">
                      <a16:colId xmlns:a16="http://schemas.microsoft.com/office/drawing/2014/main" val="2734200679"/>
                    </a:ext>
                  </a:extLst>
                </a:gridCol>
                <a:gridCol w="1303549">
                  <a:extLst>
                    <a:ext uri="{9D8B030D-6E8A-4147-A177-3AD203B41FA5}">
                      <a16:colId xmlns:a16="http://schemas.microsoft.com/office/drawing/2014/main" val="832580702"/>
                    </a:ext>
                  </a:extLst>
                </a:gridCol>
                <a:gridCol w="2730266">
                  <a:extLst>
                    <a:ext uri="{9D8B030D-6E8A-4147-A177-3AD203B41FA5}">
                      <a16:colId xmlns:a16="http://schemas.microsoft.com/office/drawing/2014/main" val="3814376971"/>
                    </a:ext>
                  </a:extLst>
                </a:gridCol>
                <a:gridCol w="636378">
                  <a:extLst>
                    <a:ext uri="{9D8B030D-6E8A-4147-A177-3AD203B41FA5}">
                      <a16:colId xmlns:a16="http://schemas.microsoft.com/office/drawing/2014/main" val="3055377694"/>
                    </a:ext>
                  </a:extLst>
                </a:gridCol>
                <a:gridCol w="636378">
                  <a:extLst>
                    <a:ext uri="{9D8B030D-6E8A-4147-A177-3AD203B41FA5}">
                      <a16:colId xmlns:a16="http://schemas.microsoft.com/office/drawing/2014/main" val="573288327"/>
                    </a:ext>
                  </a:extLst>
                </a:gridCol>
                <a:gridCol w="1057209">
                  <a:extLst>
                    <a:ext uri="{9D8B030D-6E8A-4147-A177-3AD203B41FA5}">
                      <a16:colId xmlns:a16="http://schemas.microsoft.com/office/drawing/2014/main" val="4106709625"/>
                    </a:ext>
                  </a:extLst>
                </a:gridCol>
                <a:gridCol w="1036681">
                  <a:extLst>
                    <a:ext uri="{9D8B030D-6E8A-4147-A177-3AD203B41FA5}">
                      <a16:colId xmlns:a16="http://schemas.microsoft.com/office/drawing/2014/main" val="2259516833"/>
                    </a:ext>
                  </a:extLst>
                </a:gridCol>
                <a:gridCol w="1221435">
                  <a:extLst>
                    <a:ext uri="{9D8B030D-6E8A-4147-A177-3AD203B41FA5}">
                      <a16:colId xmlns:a16="http://schemas.microsoft.com/office/drawing/2014/main" val="2550666095"/>
                    </a:ext>
                  </a:extLst>
                </a:gridCol>
                <a:gridCol w="1221435">
                  <a:extLst>
                    <a:ext uri="{9D8B030D-6E8A-4147-A177-3AD203B41FA5}">
                      <a16:colId xmlns:a16="http://schemas.microsoft.com/office/drawing/2014/main" val="17676222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endParaRPr lang="en-P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2" marR="4412" marT="4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2" marR="4412" marT="4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2" marR="4412" marT="4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2" marR="4412" marT="4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2" marR="4412" marT="4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2" marR="4412" marT="4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2" marR="4412" marT="4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2" marR="4412" marT="4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2" marR="4412" marT="4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1315799"/>
                  </a:ext>
                </a:extLst>
              </a:tr>
              <a:tr h="33198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PH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Subject and Grade Level                                                                                                        </a:t>
                      </a:r>
                    </a:p>
                  </a:txBody>
                  <a:tcPr marL="4412" marR="4412" marT="4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Title                                                                                </a:t>
                      </a:r>
                    </a:p>
                  </a:txBody>
                  <a:tcPr marL="4412" marR="4412" marT="4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PH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Quantity</a:t>
                      </a:r>
                    </a:p>
                  </a:txBody>
                  <a:tcPr marL="4412" marR="4412" marT="4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Actual Enrollment SY 2018-2019 (Quick Count Data)</a:t>
                      </a:r>
                    </a:p>
                  </a:txBody>
                  <a:tcPr marL="4412" marR="4412" marT="4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PH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LRs Situation</a:t>
                      </a:r>
                    </a:p>
                  </a:txBody>
                  <a:tcPr marL="4412" marR="4412" marT="4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747006"/>
                  </a:ext>
                </a:extLst>
              </a:tr>
              <a:tr h="611154">
                <a:tc gridSpan="2"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Actual Quantity of LRs   </a:t>
                      </a:r>
                    </a:p>
                  </a:txBody>
                  <a:tcPr marL="4412" marR="4412" marT="4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Losses and Damages   </a:t>
                      </a:r>
                    </a:p>
                  </a:txBody>
                  <a:tcPr marL="4412" marR="4412" marT="4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Usable       </a:t>
                      </a:r>
                    </a:p>
                  </a:txBody>
                  <a:tcPr marL="4412" marR="4412" marT="4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Learner's Resources Shortage/ Deficiency </a:t>
                      </a:r>
                    </a:p>
                  </a:txBody>
                  <a:tcPr marL="4412" marR="4412" marT="4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Learner's Resources Excess      </a:t>
                      </a:r>
                    </a:p>
                  </a:txBody>
                  <a:tcPr marL="4412" marR="4412" marT="4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991998"/>
                  </a:ext>
                </a:extLst>
              </a:tr>
              <a:tr h="264031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English 3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Let's Begin Reading in English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36156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3211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32945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49, 062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16, 117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241475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 3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Sinugbuanong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Bisaya</a:t>
                      </a:r>
                      <a:endParaRPr lang="en-PH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 LM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40189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2469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37720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49, 062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11, 342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3331977"/>
                  </a:ext>
                </a:extLst>
              </a:tr>
              <a:tr h="201514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Others _____________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 LM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4629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4469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49, 062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44, 593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339036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3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Sinugbuanong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Bisaya</a:t>
                      </a:r>
                      <a:endParaRPr lang="en-PH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Mathematics LM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40849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4219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36630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49, 062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12, 432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366647"/>
                  </a:ext>
                </a:extLst>
              </a:tr>
              <a:tr h="200781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Others _____________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Mathematics LM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3811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3640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49, 062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11, 073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342597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Filipino 3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Batang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Pinoy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Ako</a:t>
                      </a:r>
                      <a:endParaRPr lang="en-PH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42353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3000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39353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49, 062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9, 709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4293771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 3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Sinugbuanong Bisaya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Araling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Panlipunan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LM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31451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2474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28977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49, 062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20, 085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8450"/>
                  </a:ext>
                </a:extLst>
              </a:tr>
              <a:tr h="172063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Others _____________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Araling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Panlipunan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LM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1924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1772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49, 062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47, 290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360897"/>
                  </a:ext>
                </a:extLst>
              </a:tr>
              <a:tr h="185431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EsP 3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Sinugbuanong Bisaya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Edukasyon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Pagpapakatao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LM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34127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2675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31452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49, 062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17, 610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824416"/>
                  </a:ext>
                </a:extLst>
              </a:tr>
              <a:tr h="166994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Others _____________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Edukasyon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Pagpapakatao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LM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4063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3953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49, 062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45, 109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145898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MTB-MLE 3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Sinugbuanong</a:t>
                      </a:r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Bisaya</a:t>
                      </a:r>
                      <a:endParaRPr lang="en-PH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Mother Tongue Based-Multilingual Education LM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41615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4197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37418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49, 062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11, 644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23679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Others _____________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Mother Tongue Based-Multilingual Education LM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4407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4208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49, 062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44, 854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185425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MAPEH 3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Sinugbuanong Bisaya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Musis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Arts, Physical Education and Health LM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42142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3635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38507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49, 062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10, 555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204258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Others _____________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Musis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Arts, Physical Education and Health LM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3220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3028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49, 062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46, 034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4412" marR="4412" marT="4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543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27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 bwMode="auto">
          <a:xfrm>
            <a:off x="1232346" y="319021"/>
            <a:ext cx="7511603" cy="633479"/>
          </a:xfrm>
          <a:prstGeom prst="flowChartPunchedTap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LEARNER’S RESOURCES SITUATION REPORT </a:t>
            </a:r>
            <a:r>
              <a:rPr lang="en-PH" sz="1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as of May 20, 2019 (Unvalidated Data)</a:t>
            </a:r>
            <a:endParaRPr kumimoji="0" lang="en-PH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stino Std" panose="020608030304050202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A95BBBB-C997-4F85-BD60-0406A188D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746768"/>
              </p:ext>
            </p:extLst>
          </p:nvPr>
        </p:nvGraphicFramePr>
        <p:xfrm>
          <a:off x="1228725" y="952500"/>
          <a:ext cx="10534651" cy="5514976"/>
        </p:xfrm>
        <a:graphic>
          <a:graphicData uri="http://schemas.openxmlformats.org/drawingml/2006/table">
            <a:tbl>
              <a:tblPr/>
              <a:tblGrid>
                <a:gridCol w="903594">
                  <a:extLst>
                    <a:ext uri="{9D8B030D-6E8A-4147-A177-3AD203B41FA5}">
                      <a16:colId xmlns:a16="http://schemas.microsoft.com/office/drawing/2014/main" val="262929377"/>
                    </a:ext>
                  </a:extLst>
                </a:gridCol>
                <a:gridCol w="752217">
                  <a:extLst>
                    <a:ext uri="{9D8B030D-6E8A-4147-A177-3AD203B41FA5}">
                      <a16:colId xmlns:a16="http://schemas.microsoft.com/office/drawing/2014/main" val="586875019"/>
                    </a:ext>
                  </a:extLst>
                </a:gridCol>
                <a:gridCol w="3237217">
                  <a:extLst>
                    <a:ext uri="{9D8B030D-6E8A-4147-A177-3AD203B41FA5}">
                      <a16:colId xmlns:a16="http://schemas.microsoft.com/office/drawing/2014/main" val="2494904695"/>
                    </a:ext>
                  </a:extLst>
                </a:gridCol>
                <a:gridCol w="873109">
                  <a:extLst>
                    <a:ext uri="{9D8B030D-6E8A-4147-A177-3AD203B41FA5}">
                      <a16:colId xmlns:a16="http://schemas.microsoft.com/office/drawing/2014/main" val="3796368282"/>
                    </a:ext>
                  </a:extLst>
                </a:gridCol>
                <a:gridCol w="873109">
                  <a:extLst>
                    <a:ext uri="{9D8B030D-6E8A-4147-A177-3AD203B41FA5}">
                      <a16:colId xmlns:a16="http://schemas.microsoft.com/office/drawing/2014/main" val="1573197400"/>
                    </a:ext>
                  </a:extLst>
                </a:gridCol>
                <a:gridCol w="926837">
                  <a:extLst>
                    <a:ext uri="{9D8B030D-6E8A-4147-A177-3AD203B41FA5}">
                      <a16:colId xmlns:a16="http://schemas.microsoft.com/office/drawing/2014/main" val="1264848729"/>
                    </a:ext>
                  </a:extLst>
                </a:gridCol>
                <a:gridCol w="1034298">
                  <a:extLst>
                    <a:ext uri="{9D8B030D-6E8A-4147-A177-3AD203B41FA5}">
                      <a16:colId xmlns:a16="http://schemas.microsoft.com/office/drawing/2014/main" val="3196108272"/>
                    </a:ext>
                  </a:extLst>
                </a:gridCol>
                <a:gridCol w="967135">
                  <a:extLst>
                    <a:ext uri="{9D8B030D-6E8A-4147-A177-3AD203B41FA5}">
                      <a16:colId xmlns:a16="http://schemas.microsoft.com/office/drawing/2014/main" val="4107700214"/>
                    </a:ext>
                  </a:extLst>
                </a:gridCol>
                <a:gridCol w="967135">
                  <a:extLst>
                    <a:ext uri="{9D8B030D-6E8A-4147-A177-3AD203B41FA5}">
                      <a16:colId xmlns:a16="http://schemas.microsoft.com/office/drawing/2014/main" val="285633149"/>
                    </a:ext>
                  </a:extLst>
                </a:gridCol>
              </a:tblGrid>
              <a:tr h="213432"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9146154"/>
                  </a:ext>
                </a:extLst>
              </a:tr>
              <a:tr h="34741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Subject and Grade Level                                                                                                       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Title                                                                               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PH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Quantity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Actual Enrollment SY 2018-2019 (Quick Count Data)  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PH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LRs Situation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405198"/>
                  </a:ext>
                </a:extLst>
              </a:tr>
              <a:tr h="1054698">
                <a:tc gridSpan="2"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Actual Quantity of LRs</a:t>
                      </a:r>
                      <a:endParaRPr lang="en-PH" sz="1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Losses and Damages </a:t>
                      </a:r>
                      <a:endParaRPr lang="en-PH"/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Usable</a:t>
                      </a:r>
                      <a:endParaRPr lang="en-PH" dirty="0"/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Learner's Resources Shortage/ Deficiency  </a:t>
                      </a:r>
                      <a:endParaRPr lang="en-PH" sz="1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P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Learner's Resources Excess     </a:t>
                      </a:r>
                      <a:endParaRPr lang="en-PH" dirty="0"/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614208"/>
                  </a:ext>
                </a:extLst>
              </a:tr>
              <a:tr h="4154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English 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English LM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33526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29256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51, 454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22, 198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1713691"/>
                  </a:ext>
                </a:extLst>
              </a:tr>
              <a:tr h="4154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 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 LM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32960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29603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51, 454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21, 851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008214"/>
                  </a:ext>
                </a:extLst>
              </a:tr>
              <a:tr h="4154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Mathematics LM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3693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29818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51, 454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21, 636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357740"/>
                  </a:ext>
                </a:extLst>
              </a:tr>
              <a:tr h="4154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Filipino 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Yaman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ng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Lahi</a:t>
                      </a:r>
                      <a:endParaRPr lang="en-PH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31752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2653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29099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51, 454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22, 355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31321"/>
                  </a:ext>
                </a:extLst>
              </a:tr>
              <a:tr h="3442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Araling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Panlipunan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Araling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Panlipunan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33820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51, 454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21, 384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752688"/>
                  </a:ext>
                </a:extLst>
              </a:tr>
              <a:tr h="4154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EsP</a:t>
                      </a:r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Edukasyon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Pagpapakatao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33543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30958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51, 454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20, 496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9556232"/>
                  </a:ext>
                </a:extLst>
              </a:tr>
              <a:tr h="4154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 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Musika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Sining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31461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28889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51, 454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22, 565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229597"/>
                  </a:ext>
                </a:extLst>
              </a:tr>
              <a:tr h="53124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 &amp; Health 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Edukasyong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Pangkatawan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Pangkalusugan</a:t>
                      </a:r>
                      <a:endParaRPr lang="en-PH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29554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27168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51, 454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24, 286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3725997"/>
                  </a:ext>
                </a:extLst>
              </a:tr>
              <a:tr h="53124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EPP 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Edukasyong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Pangkatawan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Pangkalusugan</a:t>
                      </a:r>
                      <a:endParaRPr lang="en-PH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30387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2748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27639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51, 454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23, 815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649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74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 bwMode="auto">
          <a:xfrm>
            <a:off x="1232346" y="319021"/>
            <a:ext cx="7511603" cy="633479"/>
          </a:xfrm>
          <a:prstGeom prst="flowChartPunchedTap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LEARNER’S RESOURCES SITUATION REPORT </a:t>
            </a:r>
            <a:r>
              <a:rPr lang="en-PH" sz="1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ino Std" panose="02060803030405020204" pitchFamily="18" charset="0"/>
              </a:rPr>
              <a:t>as of May 20, 2019 (Unvalidated Data)</a:t>
            </a:r>
            <a:endParaRPr kumimoji="0" lang="en-PH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stino Std" panose="020608030304050202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4E46A0D-5A51-4AF5-8FCB-7AF8A08C0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012939"/>
              </p:ext>
            </p:extLst>
          </p:nvPr>
        </p:nvGraphicFramePr>
        <p:xfrm>
          <a:off x="1232345" y="952501"/>
          <a:ext cx="10511980" cy="5586476"/>
        </p:xfrm>
        <a:graphic>
          <a:graphicData uri="http://schemas.openxmlformats.org/drawingml/2006/table">
            <a:tbl>
              <a:tblPr/>
              <a:tblGrid>
                <a:gridCol w="786930">
                  <a:extLst>
                    <a:ext uri="{9D8B030D-6E8A-4147-A177-3AD203B41FA5}">
                      <a16:colId xmlns:a16="http://schemas.microsoft.com/office/drawing/2014/main" val="2147796393"/>
                    </a:ext>
                  </a:extLst>
                </a:gridCol>
                <a:gridCol w="1491644">
                  <a:extLst>
                    <a:ext uri="{9D8B030D-6E8A-4147-A177-3AD203B41FA5}">
                      <a16:colId xmlns:a16="http://schemas.microsoft.com/office/drawing/2014/main" val="2240425943"/>
                    </a:ext>
                  </a:extLst>
                </a:gridCol>
                <a:gridCol w="3218192">
                  <a:extLst>
                    <a:ext uri="{9D8B030D-6E8A-4147-A177-3AD203B41FA5}">
                      <a16:colId xmlns:a16="http://schemas.microsoft.com/office/drawing/2014/main" val="1121805057"/>
                    </a:ext>
                  </a:extLst>
                </a:gridCol>
                <a:gridCol w="751695">
                  <a:extLst>
                    <a:ext uri="{9D8B030D-6E8A-4147-A177-3AD203B41FA5}">
                      <a16:colId xmlns:a16="http://schemas.microsoft.com/office/drawing/2014/main" val="2438506115"/>
                    </a:ext>
                  </a:extLst>
                </a:gridCol>
                <a:gridCol w="751695">
                  <a:extLst>
                    <a:ext uri="{9D8B030D-6E8A-4147-A177-3AD203B41FA5}">
                      <a16:colId xmlns:a16="http://schemas.microsoft.com/office/drawing/2014/main" val="1956585247"/>
                    </a:ext>
                  </a:extLst>
                </a:gridCol>
                <a:gridCol w="810420">
                  <a:extLst>
                    <a:ext uri="{9D8B030D-6E8A-4147-A177-3AD203B41FA5}">
                      <a16:colId xmlns:a16="http://schemas.microsoft.com/office/drawing/2014/main" val="2977402151"/>
                    </a:ext>
                  </a:extLst>
                </a:gridCol>
                <a:gridCol w="892638">
                  <a:extLst>
                    <a:ext uri="{9D8B030D-6E8A-4147-A177-3AD203B41FA5}">
                      <a16:colId xmlns:a16="http://schemas.microsoft.com/office/drawing/2014/main" val="2611627234"/>
                    </a:ext>
                  </a:extLst>
                </a:gridCol>
                <a:gridCol w="904383">
                  <a:extLst>
                    <a:ext uri="{9D8B030D-6E8A-4147-A177-3AD203B41FA5}">
                      <a16:colId xmlns:a16="http://schemas.microsoft.com/office/drawing/2014/main" val="4182098881"/>
                    </a:ext>
                  </a:extLst>
                </a:gridCol>
                <a:gridCol w="904383">
                  <a:extLst>
                    <a:ext uri="{9D8B030D-6E8A-4147-A177-3AD203B41FA5}">
                      <a16:colId xmlns:a16="http://schemas.microsoft.com/office/drawing/2014/main" val="1954628297"/>
                    </a:ext>
                  </a:extLst>
                </a:gridCol>
              </a:tblGrid>
              <a:tr h="220097">
                <a:tc>
                  <a:txBody>
                    <a:bodyPr/>
                    <a:lstStyle/>
                    <a:p>
                      <a:pPr algn="l" fontAlgn="b"/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3" marR="5963" marT="59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5525611"/>
                  </a:ext>
                </a:extLst>
              </a:tr>
              <a:tr h="3700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PH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Subject and Grade Level                                                                                                       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PH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Title                                                                                         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PH" sz="1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Quantity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Actual Enrollment SY 2018-2019 (Quick Count Data)         </a:t>
                      </a:r>
                    </a:p>
                  </a:txBody>
                  <a:tcPr marL="5963" marR="5963" marT="59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PH" sz="1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LRs Situation</a:t>
                      </a:r>
                    </a:p>
                  </a:txBody>
                  <a:tcPr marL="5963" marR="5963" marT="5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65514"/>
                  </a:ext>
                </a:extLst>
              </a:tr>
              <a:tr h="962791">
                <a:tc gridSpan="2"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Actual Quantity of LRs</a:t>
                      </a:r>
                      <a:endParaRPr lang="en-PH" sz="17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63" marR="5963" marT="59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PH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Losses and Damages   </a:t>
                      </a:r>
                      <a:endParaRPr lang="en-PH"/>
                    </a:p>
                  </a:txBody>
                  <a:tcPr marL="5963" marR="5963" marT="59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PH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Usable </a:t>
                      </a:r>
                      <a:endParaRPr lang="en-PH" dirty="0"/>
                    </a:p>
                  </a:txBody>
                  <a:tcPr marL="5963" marR="5963" marT="59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PH" sz="13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Learner's Resources Shortage/Deficiency</a:t>
                      </a:r>
                      <a:endParaRPr lang="en-PH" sz="17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63" marR="5963" marT="59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PH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Learner's Resources Excess    </a:t>
                      </a:r>
                      <a:endParaRPr lang="en-PH" dirty="0"/>
                    </a:p>
                  </a:txBody>
                  <a:tcPr marL="5963" marR="5963" marT="59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2899127"/>
                  </a:ext>
                </a:extLst>
              </a:tr>
              <a:tr h="4304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English 5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Joy in Learning English 5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34197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1678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32519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52, 486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19, 967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085665"/>
                  </a:ext>
                </a:extLst>
              </a:tr>
              <a:tr h="4304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 5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 Beyond Borders 5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5232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207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5025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52, 486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47, 461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552248"/>
                  </a:ext>
                </a:extLst>
              </a:tr>
              <a:tr h="4304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5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21st Century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MATHletes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32466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1158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31308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52, 486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21, 178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0091770"/>
                  </a:ext>
                </a:extLst>
              </a:tr>
              <a:tr h="4304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Filipino 5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Alab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Filipino 5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33547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1600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31947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52, 486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20, 539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805330"/>
                  </a:ext>
                </a:extLst>
              </a:tr>
              <a:tr h="4702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Araling Panlipunan 5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Araling Panlipunan: Pilipinas Bilang Isang Bansa 5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33183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1468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31715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52, 486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20, 771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52076"/>
                  </a:ext>
                </a:extLst>
              </a:tr>
              <a:tr h="4702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EsP 5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Ugaling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Pilipino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Makabagong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Panahon</a:t>
                      </a:r>
                      <a:endParaRPr lang="en-PH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31193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1554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29639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52, 486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22, 847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5892544"/>
                  </a:ext>
                </a:extLst>
              </a:tr>
              <a:tr h="4304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 5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Halinang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Umawit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Gumuhit</a:t>
                      </a:r>
                      <a:endParaRPr lang="en-PH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30374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610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29764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52, 486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22, 722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1456092"/>
                  </a:ext>
                </a:extLst>
              </a:tr>
              <a:tr h="4702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 &amp; Health 5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Masigla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Malusog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Katawan</a:t>
                      </a:r>
                      <a:r>
                        <a:rPr lang="en-P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 </a:t>
                      </a:r>
                      <a:r>
                        <a:rPr lang="en-PH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Isipan</a:t>
                      </a:r>
                      <a:endParaRPr lang="en-PH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25741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521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25220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52, 486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27, 266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071191"/>
                  </a:ext>
                </a:extLst>
              </a:tr>
              <a:tr h="4702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EPP 5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Kaalaman At Kasanayan Tungo sa Kaunlaran 5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29068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1029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28039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52, 486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1" i="1" u="none" strike="no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24, 447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</a:t>
                      </a:r>
                    </a:p>
                  </a:txBody>
                  <a:tcPr marL="5963" marR="5963" marT="5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830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11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mposition">
  <a:themeElements>
    <a:clrScheme name="Notebook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Notebook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2516</TotalTime>
  <Words>6499</Words>
  <Application>Microsoft Office PowerPoint</Application>
  <PresentationFormat>Widescreen</PresentationFormat>
  <Paragraphs>2316</Paragraphs>
  <Slides>30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46" baseType="lpstr">
      <vt:lpstr>Arial</vt:lpstr>
      <vt:lpstr>Arial Black</vt:lpstr>
      <vt:lpstr>Arial Narrow</vt:lpstr>
      <vt:lpstr>Arial Rounded MT Bold</vt:lpstr>
      <vt:lpstr>Calibri</vt:lpstr>
      <vt:lpstr>Franklin Gothic Book</vt:lpstr>
      <vt:lpstr>French Script MT</vt:lpstr>
      <vt:lpstr>Mistral</vt:lpstr>
      <vt:lpstr>Monotype Sorts</vt:lpstr>
      <vt:lpstr>Postino Std</vt:lpstr>
      <vt:lpstr>Tahoma</vt:lpstr>
      <vt:lpstr>Times New Roman</vt:lpstr>
      <vt:lpstr>Wingdings</vt:lpstr>
      <vt:lpstr>Wingdings 2</vt:lpstr>
      <vt:lpstr>composition</vt:lpstr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 for Work Immersion of SHS</dc:title>
  <dc:creator>wit</dc:creator>
  <cp:lastModifiedBy>isaiash t. wagas</cp:lastModifiedBy>
  <cp:revision>160</cp:revision>
  <cp:lastPrinted>2018-10-26T01:18:36Z</cp:lastPrinted>
  <dcterms:created xsi:type="dcterms:W3CDTF">2017-06-23T03:07:23Z</dcterms:created>
  <dcterms:modified xsi:type="dcterms:W3CDTF">2019-05-27T03:09:56Z</dcterms:modified>
</cp:coreProperties>
</file>